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49" r:id="rId2"/>
    <p:sldId id="419" r:id="rId3"/>
    <p:sldId id="630" r:id="rId4"/>
    <p:sldId id="631" r:id="rId5"/>
    <p:sldId id="632" r:id="rId6"/>
    <p:sldId id="384" r:id="rId7"/>
    <p:sldId id="637" r:id="rId8"/>
    <p:sldId id="385" r:id="rId9"/>
    <p:sldId id="386" r:id="rId10"/>
    <p:sldId id="447" r:id="rId11"/>
    <p:sldId id="388" r:id="rId12"/>
    <p:sldId id="468" r:id="rId13"/>
    <p:sldId id="474" r:id="rId14"/>
    <p:sldId id="638" r:id="rId15"/>
    <p:sldId id="633" r:id="rId16"/>
    <p:sldId id="635" r:id="rId17"/>
    <p:sldId id="636" r:id="rId18"/>
    <p:sldId id="628" r:id="rId19"/>
    <p:sldId id="513" r:id="rId20"/>
    <p:sldId id="514" r:id="rId21"/>
    <p:sldId id="516" r:id="rId22"/>
    <p:sldId id="519" r:id="rId23"/>
    <p:sldId id="517" r:id="rId24"/>
    <p:sldId id="520" r:id="rId25"/>
    <p:sldId id="639" r:id="rId26"/>
    <p:sldId id="640" r:id="rId27"/>
    <p:sldId id="641" r:id="rId28"/>
    <p:sldId id="646" r:id="rId29"/>
    <p:sldId id="642" r:id="rId30"/>
    <p:sldId id="643" r:id="rId31"/>
    <p:sldId id="649" r:id="rId32"/>
    <p:sldId id="650" r:id="rId33"/>
    <p:sldId id="651" r:id="rId34"/>
    <p:sldId id="652" r:id="rId35"/>
    <p:sldId id="653" r:id="rId36"/>
    <p:sldId id="654" r:id="rId37"/>
    <p:sldId id="655" r:id="rId38"/>
    <p:sldId id="656" r:id="rId39"/>
    <p:sldId id="657" r:id="rId40"/>
    <p:sldId id="658" r:id="rId41"/>
    <p:sldId id="603" r:id="rId42"/>
    <p:sldId id="659" r:id="rId43"/>
    <p:sldId id="665" r:id="rId44"/>
    <p:sldId id="664" r:id="rId45"/>
    <p:sldId id="666" r:id="rId46"/>
    <p:sldId id="667" r:id="rId47"/>
    <p:sldId id="668" r:id="rId48"/>
    <p:sldId id="669" r:id="rId49"/>
    <p:sldId id="671" r:id="rId50"/>
    <p:sldId id="672" r:id="rId51"/>
    <p:sldId id="676" r:id="rId52"/>
    <p:sldId id="673" r:id="rId53"/>
    <p:sldId id="674" r:id="rId54"/>
    <p:sldId id="675" r:id="rId55"/>
    <p:sldId id="677" r:id="rId56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8" autoAdjust="0"/>
    <p:restoredTop sz="94660"/>
  </p:normalViewPr>
  <p:slideViewPr>
    <p:cSldViewPr showGuides="1">
      <p:cViewPr varScale="1">
        <p:scale>
          <a:sx n="73" d="100"/>
          <a:sy n="73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E10DD8-CF00-476F-A0A1-7AFC8EDE2F4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FFF132-6D03-496D-937F-5B7A28A8878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62F7D6EB-5AD9-494D-B9BB-49012B4C37CB}" type="slidenum">
              <a:rPr lang="fr-FR" altLang="fr-FR">
                <a:latin typeface="Arial" panose="020B0604020202020204" pitchFamily="34" charset="0"/>
              </a:rPr>
              <a:pPr/>
              <a:t>1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BAB617E8-C191-4BA3-BCBF-090A2355594E}" type="slidenum">
              <a:rPr lang="fr-FR" altLang="en-US">
                <a:latin typeface="Arial" panose="020B0604020202020204" pitchFamily="34" charset="0"/>
              </a:rPr>
              <a:pPr/>
              <a:t>3</a:t>
            </a:fld>
            <a:endParaRPr lang="fr-FR" altLang="en-US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27" tIns="46064" rIns="92127" bIns="46064"/>
          <a:lstStyle/>
          <a:p>
            <a:pPr defTabSz="450850"/>
            <a:r>
              <a:rPr lang="fr-FR" altLang="en-US" smtClean="0">
                <a:latin typeface="Arial" panose="020B0604020202020204" pitchFamily="34" charset="0"/>
              </a:rPr>
              <a:t>Par exemple pour Strasbourg, m^me si la ville met en place pour une bonne partie les …..c’est bien l’état français qui est responsable de la gestion du bien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56057C35-E38B-41BE-9D90-753BB8E739EE}" type="slidenum">
              <a:rPr lang="fr-FR" altLang="fr-FR">
                <a:latin typeface="Arial" panose="020B0604020202020204" pitchFamily="34" charset="0"/>
              </a:rPr>
              <a:pPr/>
              <a:t>11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376" tIns="31188" rIns="62376" bIns="31188"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5158BD68-D80A-4366-8B39-BA83BEFD805E}" type="slidenum">
              <a:rPr lang="fr-FR" altLang="fr-FR">
                <a:latin typeface="Arial" panose="020B0604020202020204" pitchFamily="34" charset="0"/>
              </a:rPr>
              <a:pPr/>
              <a:t>12</a:t>
            </a:fld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376" tIns="31188" rIns="62376" bIns="31188"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CF53E-D850-4EBD-837A-B7F1335D5A3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482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0AC91-46B6-45BD-840E-8DC018F8532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482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4D76-C7BE-43B1-A740-2530D79C40B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5214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9DCCD-E0F5-4964-9393-A2939B59D00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073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A45C6-9F9A-42B4-B547-EB5510A1407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358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75FE3-392F-4EC1-A8A1-1F031B9173F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47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E5888-75A7-4844-83D5-B21828A54D7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540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C4DA5-2D84-4D8D-A0D9-D2BFD35A40C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100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174FA-DCCD-4C1E-AEC5-DB8F255CDBA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592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0A084-3245-486F-95F5-9E02B530E8A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612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C8C76-0297-40B9-8F7B-9E62E6DFE43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41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E9D23-DFF2-4F98-8A80-746D5DC906A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618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EF08B5-5A19-4C06-AD3C-AADCA1C2FB5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4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3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ZoneTexte 6"/>
          <p:cNvSpPr txBox="1">
            <a:spLocks noChangeArrowheads="1"/>
          </p:cNvSpPr>
          <p:nvPr/>
        </p:nvSpPr>
        <p:spPr bwMode="auto">
          <a:xfrm>
            <a:off x="323850" y="1989138"/>
            <a:ext cx="7874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b="1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ambria" panose="02040503050406030204" pitchFamily="18" charset="0"/>
                <a:ea typeface="Geneva" charset="-128"/>
              </a:rPr>
              <a:t>L’exemple de Strasbourg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Cambria" panose="02040503050406030204" pitchFamily="18" charset="0"/>
                <a:ea typeface="Geneva" charset="-128"/>
              </a:rPr>
              <a:t>« Extension de</a:t>
            </a:r>
            <a:r>
              <a:rPr lang="fr-FR" altLang="fr-FR" sz="2400">
                <a:latin typeface="Cambria" panose="02040503050406030204" pitchFamily="18" charset="0"/>
              </a:rPr>
              <a:t> la Grande-Île à la Neustadt sur la liste du patrimoine mondial du l’UNESCO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Cambria" panose="02040503050406030204" pitchFamily="18" charset="0"/>
              </a:rPr>
              <a:t>Réalisation du plan de gestion»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Cambria" panose="02040503050406030204" pitchFamily="18" charset="0"/>
              <a:ea typeface="Geneva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Cambria" panose="02040503050406030204" pitchFamily="18" charset="0"/>
                <a:ea typeface="Geneva" charset="-128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000">
              <a:latin typeface="Cambria" panose="02040503050406030204" pitchFamily="18" charset="0"/>
              <a:ea typeface="Geneva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Cambria" panose="02040503050406030204" pitchFamily="18" charset="0"/>
                <a:ea typeface="Geneva" charset="-128"/>
              </a:rPr>
              <a:t>Luxembourg, le 22 septembre 2018</a:t>
            </a:r>
            <a:endParaRPr lang="fr-FR" altLang="fr-FR" sz="200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Cambria" panose="02040503050406030204" pitchFamily="18" charset="0"/>
              <a:ea typeface="Geneva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4" descr="présentation 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060575"/>
            <a:ext cx="4537075" cy="4276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« </a:t>
            </a:r>
            <a:r>
              <a:rPr lang="fr-FR" altLang="ja-JP" sz="1800" smtClean="0">
                <a:latin typeface="Cambria" panose="02040503050406030204" pitchFamily="18" charset="0"/>
                <a:ea typeface="MS PGothic" panose="020B0600070205080204" pitchFamily="34" charset="-128"/>
              </a:rPr>
              <a:t>La </a:t>
            </a:r>
            <a:r>
              <a:rPr lang="fr-FR" altLang="ja-JP" sz="1800" b="1" smtClean="0">
                <a:latin typeface="Cambria" panose="02040503050406030204" pitchFamily="18" charset="0"/>
                <a:ea typeface="MS PGothic" panose="020B0600070205080204" pitchFamily="34" charset="-128"/>
              </a:rPr>
              <a:t>Grande-Île</a:t>
            </a:r>
            <a:r>
              <a:rPr lang="fr-FR" altLang="ja-JP" sz="1800" smtClean="0">
                <a:latin typeface="Cambria" panose="02040503050406030204" pitchFamily="18" charset="0"/>
                <a:ea typeface="MS PGothic" panose="020B0600070205080204" pitchFamily="34" charset="-128"/>
              </a:rPr>
              <a:t> est un </a:t>
            </a:r>
            <a:r>
              <a:rPr lang="fr-FR" altLang="ja-JP" sz="1800" b="1" smtClean="0">
                <a:latin typeface="Cambria" panose="02040503050406030204" pitchFamily="18" charset="0"/>
                <a:ea typeface="MS PGothic" panose="020B0600070205080204" pitchFamily="34" charset="-128"/>
              </a:rPr>
              <a:t>exemple éminent d’ensemble urbain caractéristique de l’Europe moyenne où se mêlent les influences françaises et germaniques</a:t>
            </a:r>
            <a:r>
              <a:rPr lang="fr-FR" altLang="ja-JP" sz="1800" smtClean="0">
                <a:latin typeface="Cambria" panose="02040503050406030204" pitchFamily="18" charset="0"/>
                <a:ea typeface="MS PGothic" panose="020B0600070205080204" pitchFamily="34" charset="-128"/>
              </a:rPr>
              <a:t> depuis la fin du Moyen Âge jusqu’à la Révolution française. »</a:t>
            </a:r>
            <a:endParaRPr lang="fr-FR" altLang="fr-FR" sz="1800" smtClean="0"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« Les </a:t>
            </a:r>
            <a:r>
              <a:rPr lang="fr-FR" altLang="fr-FR" sz="1800" b="1" smtClean="0">
                <a:latin typeface="Cambria" panose="02040503050406030204" pitchFamily="18" charset="0"/>
              </a:rPr>
              <a:t>édifices publics qui témoignent des changements politiques</a:t>
            </a:r>
            <a:r>
              <a:rPr lang="fr-FR" altLang="fr-FR" sz="1800" smtClean="0">
                <a:latin typeface="Cambria" panose="02040503050406030204" pitchFamily="18" charset="0"/>
              </a:rPr>
              <a:t> de cette période, où la ville passe du statut de ville libre de l’Empire germanique à celui de ville libre du royaume de France, contribuent à renforcer la valeur de la Grande-Île, en tant </a:t>
            </a:r>
            <a:r>
              <a:rPr lang="fr-FR" altLang="fr-FR" sz="1800" b="1" smtClean="0">
                <a:latin typeface="Cambria" panose="02040503050406030204" pitchFamily="18" charset="0"/>
              </a:rPr>
              <a:t>qu’ensemble architectural illustrant l’évolution d’une société médiévale vers une société bourgeoise de l’Humanisme jusqu’au siècle des Lumières</a:t>
            </a:r>
            <a:r>
              <a:rPr lang="fr-FR" altLang="fr-FR" sz="1800" smtClean="0">
                <a:latin typeface="Cambria" panose="02040503050406030204" pitchFamily="18" charset="0"/>
              </a:rPr>
              <a:t>. »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	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(DVUE, 2011)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0825" y="977900"/>
            <a:ext cx="4826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Cambria" panose="02040503050406030204" pitchFamily="18" charset="0"/>
                <a:ea typeface="Geneva" charset="-128"/>
              </a:rPr>
              <a:t>Critère iv : « Offrir un exemple éminent d’un type de construction ou d’ensemble architectural illustrant une période significative. »</a:t>
            </a:r>
          </a:p>
        </p:txBody>
      </p:sp>
      <p:pic>
        <p:nvPicPr>
          <p:cNvPr id="15365" name="Picture 5" descr="DSC0116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3541713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217488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tx2"/>
                </a:solidFill>
                <a:latin typeface="Cambria" panose="02040503050406030204" pitchFamily="18" charset="0"/>
                <a:ea typeface="Geneva" charset="-128"/>
              </a:rPr>
              <a:t>« Grande-Île »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4225925"/>
            <a:ext cx="35607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4" descr="présentation 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388" y="26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ambria" panose="02040503050406030204" pitchFamily="18" charset="0"/>
                <a:ea typeface="Geneva" charset="-128"/>
              </a:rPr>
              <a:t>Limites du dossier d’inscription actuel</a:t>
            </a:r>
            <a:endParaRPr lang="fr-FR" altLang="fr-FR" sz="2400" b="1" u="sng">
              <a:latin typeface="Cambria" panose="02040503050406030204" pitchFamily="18" charset="0"/>
              <a:ea typeface="Geneva" charset="-128"/>
            </a:endParaRPr>
          </a:p>
        </p:txBody>
      </p:sp>
      <p:sp>
        <p:nvSpPr>
          <p:cNvPr id="169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836613"/>
            <a:ext cx="7704138" cy="51831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altLang="fr-FR" sz="1000" b="1" i="1" smtClean="0">
              <a:solidFill>
                <a:schemeClr val="accent2"/>
              </a:solidFill>
              <a:latin typeface="Cambria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fr-FR" altLang="ja-JP" sz="1800" smtClean="0">
                <a:latin typeface="Cambria" pitchFamily="18" charset="0"/>
                <a:ea typeface="ＭＳ Ｐゴシック" charset="-128"/>
              </a:rPr>
              <a:t>La </a:t>
            </a:r>
            <a:r>
              <a:rPr lang="fr-FR" altLang="ja-JP" sz="1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 charset="-128"/>
              </a:rPr>
              <a:t>« cohérence historique »</a:t>
            </a:r>
            <a:r>
              <a:rPr lang="fr-FR" altLang="ja-JP" sz="1800" smtClean="0">
                <a:latin typeface="Cambria" pitchFamily="18" charset="0"/>
                <a:ea typeface="ＭＳ Ｐゴシック" charset="-128"/>
              </a:rPr>
              <a:t> invoquée dans la première inscription et confirmée par l’actuelle DVUE </a:t>
            </a:r>
            <a:r>
              <a:rPr lang="fr-FR" altLang="ja-JP" sz="1800" b="1" smtClean="0">
                <a:latin typeface="Cambria" pitchFamily="18" charset="0"/>
                <a:ea typeface="ＭＳ Ｐゴシック" charset="-128"/>
              </a:rPr>
              <a:t>n’est pas intègre sans la prise en compte de l’héritage des 19</a:t>
            </a:r>
            <a:r>
              <a:rPr lang="fr-FR" altLang="ja-JP" sz="1800" b="1" baseline="30000" smtClean="0">
                <a:latin typeface="Cambria" pitchFamily="18" charset="0"/>
                <a:ea typeface="ＭＳ Ｐゴシック" charset="-128"/>
              </a:rPr>
              <a:t>e</a:t>
            </a:r>
            <a:r>
              <a:rPr lang="fr-FR" altLang="ja-JP" sz="1800" b="1" smtClean="0">
                <a:latin typeface="Cambria" pitchFamily="18" charset="0"/>
                <a:ea typeface="ＭＳ Ｐゴシック" charset="-128"/>
              </a:rPr>
              <a:t> et du 20</a:t>
            </a:r>
            <a:r>
              <a:rPr lang="fr-FR" altLang="ja-JP" sz="1800" b="1" baseline="30000" smtClean="0">
                <a:latin typeface="Cambria" pitchFamily="18" charset="0"/>
                <a:ea typeface="ＭＳ Ｐゴシック" charset="-128"/>
              </a:rPr>
              <a:t>e</a:t>
            </a:r>
            <a:r>
              <a:rPr lang="fr-FR" altLang="ja-JP" sz="1800" b="1" smtClean="0">
                <a:latin typeface="Cambria" pitchFamily="18" charset="0"/>
                <a:ea typeface="ＭＳ Ｐゴシック" charset="-128"/>
              </a:rPr>
              <a:t> siècles</a:t>
            </a:r>
            <a:r>
              <a:rPr lang="fr-FR" altLang="ja-JP" sz="1800" smtClean="0">
                <a:latin typeface="Cambria" pitchFamily="18" charset="0"/>
                <a:ea typeface="ＭＳ Ｐゴシック" charset="-128"/>
              </a:rPr>
              <a:t> à Strasbourg, notamment de la Grande Percée (dans la ville ancienne) et la </a:t>
            </a:r>
            <a:r>
              <a:rPr lang="fr-FR" altLang="ja-JP" sz="1800" i="1" smtClean="0">
                <a:latin typeface="Cambria" pitchFamily="18" charset="0"/>
                <a:ea typeface="ＭＳ Ｐゴシック" charset="-128"/>
              </a:rPr>
              <a:t>Neustadt</a:t>
            </a:r>
            <a:endParaRPr lang="fr-FR" altLang="ja-JP" sz="1800" smtClean="0">
              <a:latin typeface="Cambria" pitchFamily="18" charset="0"/>
              <a:ea typeface="ＭＳ Ｐゴシック" charset="-128"/>
            </a:endParaRPr>
          </a:p>
        </p:txBody>
      </p:sp>
      <p:pic>
        <p:nvPicPr>
          <p:cNvPr id="16389" name="Picture 5" descr="IMG_479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0"/>
          <a:stretch>
            <a:fillRect/>
          </a:stretch>
        </p:blipFill>
        <p:spPr bwMode="auto">
          <a:xfrm>
            <a:off x="1441450" y="2060575"/>
            <a:ext cx="75946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4859338"/>
            <a:ext cx="68802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4" descr="présentation 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79388" y="26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Cambria" panose="02040503050406030204" pitchFamily="18" charset="0"/>
                <a:ea typeface="Geneva" charset="-128"/>
              </a:rPr>
              <a:t>Limites du dossier d’inscription actuel</a:t>
            </a:r>
            <a:endParaRPr lang="fr-FR" altLang="fr-FR" sz="2400" b="1" u="sng">
              <a:latin typeface="Cambria" panose="02040503050406030204" pitchFamily="18" charset="0"/>
              <a:ea typeface="Geneva" charset="-128"/>
            </a:endParaRPr>
          </a:p>
        </p:txBody>
      </p:sp>
      <p:sp>
        <p:nvSpPr>
          <p:cNvPr id="3153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836613"/>
            <a:ext cx="7632700" cy="280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altLang="fr-FR" sz="1800" b="1" i="1" smtClean="0">
              <a:solidFill>
                <a:schemeClr val="accent2"/>
              </a:solidFill>
              <a:latin typeface="Cambria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fr-FR" altLang="ja-JP" sz="1800" smtClean="0">
                <a:latin typeface="Cambria" pitchFamily="18" charset="0"/>
                <a:ea typeface="ＭＳ Ｐゴシック" charset="-128"/>
              </a:rPr>
              <a:t>Les </a:t>
            </a:r>
            <a:r>
              <a:rPr lang="fr-FR" altLang="ja-JP" sz="1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 charset="-128"/>
              </a:rPr>
              <a:t>échanges d’influences</a:t>
            </a:r>
            <a:r>
              <a:rPr lang="fr-FR" altLang="ja-JP" sz="1800" smtClean="0">
                <a:latin typeface="Cambria" pitchFamily="18" charset="0"/>
                <a:ea typeface="ＭＳ Ｐゴシック" charset="-128"/>
              </a:rPr>
              <a:t>, principalement française et germanique, qui justifient de la Valeur universelle exceptionnelle du Bien </a:t>
            </a:r>
            <a:r>
              <a:rPr lang="fr-FR" altLang="ja-JP" sz="18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ＭＳ Ｐゴシック" charset="-128"/>
              </a:rPr>
              <a:t>ne sont pas tous identifiés et suffisamment documentés dans leur richesse, leur diversité et leur particularité</a:t>
            </a:r>
          </a:p>
        </p:txBody>
      </p:sp>
      <p:pic>
        <p:nvPicPr>
          <p:cNvPr id="18437" name="Picture 11" descr="IMG_31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320925"/>
            <a:ext cx="680561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MC67482_BRB_001561_0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</a:t>
            </a:r>
            <a:r>
              <a:rPr lang="fr-FR" altLang="fr-FR" sz="1800" b="1" i="1" dirty="0">
                <a:solidFill>
                  <a:schemeClr val="accent3"/>
                </a:solidFill>
              </a:rPr>
              <a:t>L</a:t>
            </a:r>
            <a:r>
              <a:rPr lang="fr-FR" altLang="fr-FR" sz="1800" b="1" i="1" dirty="0" smtClean="0">
                <a:solidFill>
                  <a:schemeClr val="accent3"/>
                </a:solidFill>
              </a:rPr>
              <a:t>’extension proposée</a:t>
            </a:r>
          </a:p>
        </p:txBody>
      </p:sp>
      <p:sp>
        <p:nvSpPr>
          <p:cNvPr id="12" name="ZoneTexte 2"/>
          <p:cNvSpPr txBox="1">
            <a:spLocks noChangeArrowheads="1"/>
          </p:cNvSpPr>
          <p:nvPr/>
        </p:nvSpPr>
        <p:spPr bwMode="auto">
          <a:xfrm>
            <a:off x="180975" y="5365750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</a:t>
            </a:r>
            <a:r>
              <a:rPr lang="fr-FR" altLang="fr-FR" sz="1800" b="1" i="1" dirty="0" smtClean="0">
                <a:solidFill>
                  <a:srgbClr val="666633"/>
                </a:solidFill>
              </a:rPr>
              <a:t>La Neustadt</a:t>
            </a:r>
          </a:p>
        </p:txBody>
      </p:sp>
      <p:pic>
        <p:nvPicPr>
          <p:cNvPr id="21513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12"/>
          <p:cNvPicPr>
            <a:picLocks noChangeAspect="1" noChangeArrowheads="1"/>
          </p:cNvPicPr>
          <p:nvPr/>
        </p:nvPicPr>
        <p:blipFill>
          <a:blip r:embed="rId2" cstate="screen">
            <a:lum bright="-4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276225"/>
            <a:ext cx="9432926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0" y="404813"/>
            <a:ext cx="9144000" cy="419100"/>
          </a:xfrm>
          <a:prstGeom prst="rect">
            <a:avLst/>
          </a:prstGeom>
          <a:solidFill>
            <a:srgbClr val="94C11E"/>
          </a:solidFill>
          <a:ln>
            <a:noFill/>
          </a:ln>
          <a:effectLst>
            <a:outerShdw dist="12700" dir="5400000" algn="ctr" rotWithShape="0">
              <a:schemeClr val="bg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8" tIns="26788" rIns="26788" bIns="26788" anchor="ctr">
            <a:spAutoFit/>
          </a:bodyPr>
          <a:lstStyle>
            <a:lvl1pPr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0" y="44450"/>
            <a:ext cx="9144000" cy="419100"/>
          </a:xfrm>
          <a:prstGeom prst="rect">
            <a:avLst/>
          </a:prstGeom>
          <a:solidFill>
            <a:srgbClr val="94C11E"/>
          </a:solidFill>
          <a:ln>
            <a:noFill/>
          </a:ln>
          <a:effectLst>
            <a:outerShdw dist="12700" dir="5400000" algn="ctr" rotWithShape="0">
              <a:schemeClr val="bg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8" tIns="26788" rIns="26788" bIns="26788" anchor="ctr">
            <a:spAutoFit/>
          </a:bodyPr>
          <a:lstStyle>
            <a:lvl1pPr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2535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246063"/>
            <a:ext cx="19478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z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75" y="-223838"/>
            <a:ext cx="9529763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3556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 b="1" i="1">
                <a:solidFill>
                  <a:schemeClr val="bg1"/>
                </a:solidFill>
                <a:latin typeface="Cambria" panose="02040503050406030204" pitchFamily="18" charset="0"/>
              </a:rPr>
              <a:t>1. Le territoire, le bien et les outils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0" y="417513"/>
            <a:ext cx="9144000" cy="419100"/>
          </a:xfrm>
          <a:prstGeom prst="rect">
            <a:avLst/>
          </a:prstGeom>
          <a:solidFill>
            <a:srgbClr val="94C11E"/>
          </a:solidFill>
          <a:ln>
            <a:noFill/>
          </a:ln>
          <a:effectLst>
            <a:outerShdw dist="12700" dir="5400000" algn="ctr" rotWithShape="0">
              <a:schemeClr val="bg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8" tIns="26788" rIns="26788" bIns="26788" anchor="ctr">
            <a:spAutoFit/>
          </a:bodyPr>
          <a:lstStyle>
            <a:lvl1pPr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0" y="57150"/>
            <a:ext cx="9144000" cy="419100"/>
          </a:xfrm>
          <a:prstGeom prst="rect">
            <a:avLst/>
          </a:prstGeom>
          <a:solidFill>
            <a:srgbClr val="94C11E"/>
          </a:solidFill>
          <a:ln>
            <a:noFill/>
          </a:ln>
          <a:effectLst>
            <a:outerShdw dist="12700" dir="5400000" algn="ctr" rotWithShape="0">
              <a:schemeClr val="bg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8" tIns="26788" rIns="26788" bIns="26788" anchor="ctr">
            <a:spAutoFit/>
          </a:bodyPr>
          <a:lstStyle>
            <a:lvl1pPr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356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258763"/>
            <a:ext cx="19478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/>
          <p:cNvPicPr>
            <a:picLocks noChangeAspect="1" noChangeArrowheads="1"/>
          </p:cNvPicPr>
          <p:nvPr/>
        </p:nvPicPr>
        <p:blipFill>
          <a:blip r:embed="rId2" cstate="screen">
            <a:lum bright="-8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823913"/>
            <a:ext cx="9196388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4580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 b="1" i="1">
                <a:solidFill>
                  <a:schemeClr val="bg1"/>
                </a:solidFill>
                <a:latin typeface="Cambria" panose="02040503050406030204" pitchFamily="18" charset="0"/>
              </a:rPr>
              <a:t>1. Le territoire, le bien et les outils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4582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720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 i="1">
                <a:solidFill>
                  <a:schemeClr val="bg1"/>
                </a:solidFill>
                <a:latin typeface="Cambria" panose="02040503050406030204" pitchFamily="18" charset="0"/>
              </a:rPr>
              <a:t>la Neustadt</a:t>
            </a: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0" y="404813"/>
            <a:ext cx="9144000" cy="419100"/>
          </a:xfrm>
          <a:prstGeom prst="rect">
            <a:avLst/>
          </a:prstGeom>
          <a:solidFill>
            <a:srgbClr val="94C11E"/>
          </a:solidFill>
          <a:ln>
            <a:noFill/>
          </a:ln>
          <a:effectLst>
            <a:outerShdw dist="12700" dir="5400000" algn="ctr" rotWithShape="0">
              <a:schemeClr val="bg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8" tIns="26788" rIns="26788" bIns="26788" anchor="ctr">
            <a:spAutoFit/>
          </a:bodyPr>
          <a:lstStyle>
            <a:lvl1pPr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44450"/>
            <a:ext cx="9144000" cy="419100"/>
          </a:xfrm>
          <a:prstGeom prst="rect">
            <a:avLst/>
          </a:prstGeom>
          <a:solidFill>
            <a:srgbClr val="94C11E"/>
          </a:solidFill>
          <a:ln>
            <a:noFill/>
          </a:ln>
          <a:effectLst>
            <a:outerShdw dist="12700" dir="5400000" algn="ctr" rotWithShape="0">
              <a:schemeClr val="bg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8" tIns="26788" rIns="26788" bIns="26788" anchor="ctr">
            <a:spAutoFit/>
          </a:bodyPr>
          <a:lstStyle>
            <a:lvl1pPr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defTabSz="411163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4585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246063"/>
            <a:ext cx="19478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"/>
          <p:cNvPicPr>
            <a:picLocks noChangeAspect="1" noChangeArrowheads="1"/>
          </p:cNvPicPr>
          <p:nvPr/>
        </p:nvPicPr>
        <p:blipFill>
          <a:blip r:embed="rId2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1338" y="260350"/>
            <a:ext cx="9690101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0" y="439738"/>
            <a:ext cx="608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de la Grande-Île à la Neustadt</a:t>
            </a:r>
            <a:endParaRPr lang="fr-FR" altLang="fr-FR" sz="1800" b="1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" b="2408"/>
          <a:stretch>
            <a:fillRect/>
          </a:stretch>
        </p:blipFill>
        <p:spPr bwMode="auto">
          <a:xfrm>
            <a:off x="-396875" y="444500"/>
            <a:ext cx="9463088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bg1"/>
              </a:solidFill>
            </a:endParaRPr>
          </a:p>
        </p:txBody>
      </p:sp>
      <p:sp>
        <p:nvSpPr>
          <p:cNvPr id="26628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1. Le territoire, le bien et les outils</a:t>
            </a:r>
          </a:p>
        </p:txBody>
      </p:sp>
      <p:pic>
        <p:nvPicPr>
          <p:cNvPr id="26629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6631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4105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Les ponts couverts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4" descr="présentation 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ZoneTexte 6"/>
          <p:cNvSpPr txBox="1">
            <a:spLocks noChangeArrowheads="1"/>
          </p:cNvSpPr>
          <p:nvPr/>
        </p:nvSpPr>
        <p:spPr bwMode="auto">
          <a:xfrm>
            <a:off x="179388" y="-171450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latin typeface="Cambria" panose="02040503050406030204" pitchFamily="18" charset="0"/>
              <a:ea typeface="Geneva" charset="-128"/>
            </a:endParaRPr>
          </a:p>
        </p:txBody>
      </p:sp>
      <p:sp>
        <p:nvSpPr>
          <p:cNvPr id="244740" name="ZoneTexte 6"/>
          <p:cNvSpPr txBox="1">
            <a:spLocks noChangeArrowheads="1"/>
          </p:cNvSpPr>
          <p:nvPr/>
        </p:nvSpPr>
        <p:spPr bwMode="auto">
          <a:xfrm>
            <a:off x="755650" y="981075"/>
            <a:ext cx="3384550" cy="55451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« De la Grande Île à la Neustadt »</a:t>
            </a:r>
          </a:p>
          <a:p>
            <a:pPr algn="ctr" eaLnBrk="1" hangingPunct="1">
              <a:defRPr/>
            </a:pPr>
            <a:endParaRPr lang="fr-FR" altLang="fr-FR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algn="ctr" eaLnBrk="1" hangingPunct="1">
              <a:defRPr/>
            </a:pPr>
            <a:endParaRPr lang="fr-FR" altLang="fr-FR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altLang="fr-F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Le patrimoine mondial</a:t>
            </a:r>
          </a:p>
          <a:p>
            <a:pPr eaLnBrk="1" hangingPunct="1">
              <a:buFontTx/>
              <a:buChar char="-"/>
              <a:defRPr/>
            </a:pPr>
            <a:endParaRPr lang="fr-FR" altLang="fr-FR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altLang="fr-F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1988 : Inscription de la Grande-Île</a:t>
            </a:r>
          </a:p>
          <a:p>
            <a:pPr eaLnBrk="1" hangingPunct="1">
              <a:defRPr/>
            </a:pPr>
            <a:r>
              <a:rPr lang="fr-FR" altLang="fr-F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sur la Liste du patrimoine mondial et ses limites</a:t>
            </a:r>
          </a:p>
          <a:p>
            <a:pPr eaLnBrk="1" hangingPunct="1">
              <a:defRPr/>
            </a:pPr>
            <a:endParaRPr lang="fr-FR" altLang="fr-FR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altLang="fr-F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2017 : Projet d’extension de la Grande-Île à la Neustadt</a:t>
            </a:r>
            <a:endParaRPr lang="fr-FR" altLang="fr-FR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ea typeface="Geneva" charset="-128"/>
            </a:endParaRPr>
          </a:p>
          <a:p>
            <a:pPr eaLnBrk="1" hangingPunct="1">
              <a:defRPr/>
            </a:pPr>
            <a:endParaRPr lang="fr-FR" altLang="fr-FR" dirty="0" smtClean="0">
              <a:latin typeface="Cambria" pitchFamily="18" charset="0"/>
              <a:ea typeface="Geneva" charset="-128"/>
            </a:endParaRPr>
          </a:p>
          <a:p>
            <a:pPr eaLnBrk="1" hangingPunct="1">
              <a:defRPr/>
            </a:pPr>
            <a:r>
              <a:rPr lang="fr-FR" altLang="fr-F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- Les engagements du patrimoine mondial  : le plan de gestion</a:t>
            </a:r>
          </a:p>
          <a:p>
            <a:pPr eaLnBrk="1" hangingPunct="1">
              <a:defRPr/>
            </a:pPr>
            <a:endParaRPr lang="fr-FR" altLang="fr-FR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ea typeface="Geneva" charset="-128"/>
            </a:endParaRPr>
          </a:p>
          <a:p>
            <a:pPr eaLnBrk="1" hangingPunct="1">
              <a:defRPr/>
            </a:pPr>
            <a:endParaRPr lang="fr-FR" altLang="fr-FR" dirty="0" smtClean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ea typeface="Geneva" charset="-128"/>
            </a:endParaRPr>
          </a:p>
        </p:txBody>
      </p:sp>
      <p:pic>
        <p:nvPicPr>
          <p:cNvPr id="6149" name="Picture 7" descr="IMG_478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3956050" cy="59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30"/>
          <a:stretch>
            <a:fillRect/>
          </a:stretch>
        </p:blipFill>
        <p:spPr bwMode="auto">
          <a:xfrm>
            <a:off x="-468313" y="523875"/>
            <a:ext cx="9582151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bg1"/>
              </a:solidFill>
            </a:endParaRPr>
          </a:p>
        </p:txBody>
      </p:sp>
      <p:sp>
        <p:nvSpPr>
          <p:cNvPr id="27652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1. Le territoire, le bien et les outils</a:t>
            </a:r>
          </a:p>
        </p:txBody>
      </p:sp>
      <p:pic>
        <p:nvPicPr>
          <p:cNvPr id="27653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7655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autour de la rue des tonneliers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54"/>
          <a:stretch>
            <a:fillRect/>
          </a:stretch>
        </p:blipFill>
        <p:spPr bwMode="auto">
          <a:xfrm>
            <a:off x="-396875" y="541338"/>
            <a:ext cx="9536113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bg1"/>
              </a:solidFill>
            </a:endParaRPr>
          </a:p>
        </p:txBody>
      </p:sp>
      <p:sp>
        <p:nvSpPr>
          <p:cNvPr id="28676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1. Le territoire, le bien et les outils</a:t>
            </a:r>
          </a:p>
        </p:txBody>
      </p:sp>
      <p:pic>
        <p:nvPicPr>
          <p:cNvPr id="28677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8679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la place du Château et le palais Rohan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15" b="5493"/>
          <a:stretch>
            <a:fillRect/>
          </a:stretch>
        </p:blipFill>
        <p:spPr bwMode="auto">
          <a:xfrm>
            <a:off x="-414338" y="447675"/>
            <a:ext cx="9501188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bg1"/>
              </a:solidFill>
            </a:endParaRPr>
          </a:p>
        </p:txBody>
      </p:sp>
      <p:sp>
        <p:nvSpPr>
          <p:cNvPr id="29700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1. Le territoire, le bien et les outils</a:t>
            </a:r>
          </a:p>
        </p:txBody>
      </p:sp>
      <p:pic>
        <p:nvPicPr>
          <p:cNvPr id="29701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9703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la Grande Percée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9"/>
          <a:stretch>
            <a:fillRect/>
          </a:stretch>
        </p:blipFill>
        <p:spPr bwMode="auto">
          <a:xfrm>
            <a:off x="-414338" y="476250"/>
            <a:ext cx="955516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bg1"/>
              </a:solidFill>
            </a:endParaRPr>
          </a:p>
        </p:txBody>
      </p:sp>
      <p:sp>
        <p:nvSpPr>
          <p:cNvPr id="30724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1. Le territoire, le bien et les outils</a:t>
            </a:r>
          </a:p>
        </p:txBody>
      </p:sp>
      <p:pic>
        <p:nvPicPr>
          <p:cNvPr id="30725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30727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de la </a:t>
            </a:r>
            <a:r>
              <a:rPr lang="fr-FR" altLang="fr-FR" sz="1800" b="1">
                <a:solidFill>
                  <a:schemeClr val="bg1"/>
                </a:solidFill>
              </a:rPr>
              <a:t>Kaiserplatz</a:t>
            </a:r>
            <a:r>
              <a:rPr lang="fr-FR" altLang="fr-FR" sz="1800" b="1" i="1">
                <a:solidFill>
                  <a:schemeClr val="bg1"/>
                </a:solidFill>
              </a:rPr>
              <a:t> à la place de l’Université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9" b="3168"/>
          <a:stretch>
            <a:fillRect/>
          </a:stretch>
        </p:blipFill>
        <p:spPr bwMode="auto">
          <a:xfrm>
            <a:off x="-396875" y="547688"/>
            <a:ext cx="9521825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bg1"/>
              </a:solidFill>
            </a:endParaRPr>
          </a:p>
        </p:txBody>
      </p:sp>
      <p:sp>
        <p:nvSpPr>
          <p:cNvPr id="31748" name="ZoneTexte 2"/>
          <p:cNvSpPr txBox="1">
            <a:spLocks noChangeArrowheads="1"/>
          </p:cNvSpPr>
          <p:nvPr/>
        </p:nvSpPr>
        <p:spPr bwMode="auto">
          <a:xfrm>
            <a:off x="34925" y="404813"/>
            <a:ext cx="410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1. Le territoire, le bien et les outils</a:t>
            </a:r>
          </a:p>
        </p:txBody>
      </p:sp>
      <p:pic>
        <p:nvPicPr>
          <p:cNvPr id="31749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31751" name="ZoneTexte 2"/>
          <p:cNvSpPr txBox="1">
            <a:spLocks noChangeArrowheads="1"/>
          </p:cNvSpPr>
          <p:nvPr/>
        </p:nvSpPr>
        <p:spPr bwMode="auto">
          <a:xfrm>
            <a:off x="34925" y="469900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du palais de justice à l’école des Pontonniers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le plan de gestion du bien</a:t>
            </a:r>
          </a:p>
        </p:txBody>
      </p:sp>
      <p:pic>
        <p:nvPicPr>
          <p:cNvPr id="32776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33795" name="ZoneTexte 3"/>
          <p:cNvSpPr txBox="1">
            <a:spLocks noChangeArrowheads="1"/>
          </p:cNvSpPr>
          <p:nvPr/>
        </p:nvSpPr>
        <p:spPr bwMode="auto">
          <a:xfrm>
            <a:off x="684213" y="2060575"/>
            <a:ext cx="74882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800" i="1">
                <a:solidFill>
                  <a:srgbClr val="666633"/>
                </a:solidFill>
              </a:rPr>
              <a:t>  </a:t>
            </a:r>
            <a:r>
              <a:rPr lang="fr-FR" altLang="fr-FR" sz="1600" b="1" i="1">
                <a:solidFill>
                  <a:srgbClr val="666633"/>
                </a:solidFill>
              </a:rPr>
              <a:t>garantir la sauvegarde et la valorisation de l’ensemble du bien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 i="1">
                <a:solidFill>
                  <a:srgbClr val="666633"/>
                </a:solidFill>
              </a:rPr>
              <a:t>  </a:t>
            </a:r>
            <a:r>
              <a:rPr lang="fr-FR" altLang="fr-FR" sz="1600" b="1" i="1">
                <a:solidFill>
                  <a:srgbClr val="666633"/>
                </a:solidFill>
              </a:rPr>
              <a:t>ancrer la</a:t>
            </a:r>
            <a:r>
              <a:rPr lang="fr-FR" altLang="fr-FR" sz="1600" i="1">
                <a:solidFill>
                  <a:srgbClr val="666633"/>
                </a:solidFill>
              </a:rPr>
              <a:t> </a:t>
            </a:r>
            <a:r>
              <a:rPr lang="fr-FR" altLang="fr-FR" sz="1600" b="1" i="1">
                <a:solidFill>
                  <a:srgbClr val="666633"/>
                </a:solidFill>
              </a:rPr>
              <a:t>réflexion dans la réalité</a:t>
            </a:r>
            <a:r>
              <a:rPr lang="fr-FR" altLang="fr-FR" sz="1600" i="1">
                <a:solidFill>
                  <a:srgbClr val="666633"/>
                </a:solidFill>
              </a:rPr>
              <a:t>, dans le projet de ville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 i="1">
                <a:solidFill>
                  <a:srgbClr val="666633"/>
                </a:solidFill>
              </a:rPr>
              <a:t> </a:t>
            </a:r>
            <a:r>
              <a:rPr lang="fr-FR" altLang="fr-FR" sz="1600" b="1" i="1">
                <a:solidFill>
                  <a:srgbClr val="666633"/>
                </a:solidFill>
              </a:rPr>
              <a:t>définir des enjeux </a:t>
            </a:r>
            <a:r>
              <a:rPr lang="fr-FR" altLang="fr-FR" sz="1600" i="1">
                <a:solidFill>
                  <a:srgbClr val="666633"/>
                </a:solidFill>
              </a:rPr>
              <a:t>(objectifs et éventuelles menaces)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 i="1">
                <a:solidFill>
                  <a:srgbClr val="666633"/>
                </a:solidFill>
              </a:rPr>
              <a:t>  </a:t>
            </a:r>
            <a:r>
              <a:rPr lang="fr-FR" altLang="fr-FR" sz="1600" b="1" i="1">
                <a:solidFill>
                  <a:srgbClr val="666633"/>
                </a:solidFill>
              </a:rPr>
              <a:t>coordonner</a:t>
            </a:r>
            <a:r>
              <a:rPr lang="fr-FR" altLang="fr-FR" sz="1600" i="1">
                <a:solidFill>
                  <a:srgbClr val="666633"/>
                </a:solidFill>
              </a:rPr>
              <a:t> les dispositifs réglementaires ou conventionnels ainsi 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  les outils opérationnels</a:t>
            </a:r>
            <a:endParaRPr lang="fr-FR" altLang="fr-FR" sz="1600" b="1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 i="1">
                <a:solidFill>
                  <a:srgbClr val="666633"/>
                </a:solidFill>
              </a:rPr>
              <a:t>  </a:t>
            </a:r>
            <a:r>
              <a:rPr lang="fr-FR" altLang="fr-FR" sz="1600" b="1" i="1">
                <a:solidFill>
                  <a:srgbClr val="666633"/>
                </a:solidFill>
              </a:rPr>
              <a:t>identifier les responsabilités </a:t>
            </a:r>
            <a:r>
              <a:rPr lang="fr-FR" altLang="fr-FR" sz="1600" i="1">
                <a:solidFill>
                  <a:srgbClr val="666633"/>
                </a:solidFill>
              </a:rPr>
              <a:t>politiques et techniques et les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  partenariats à mobiliser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>
                <a:solidFill>
                  <a:srgbClr val="666633"/>
                </a:solidFill>
                <a:cs typeface="Arial" panose="020B0604020202020204" pitchFamily="34" charset="0"/>
              </a:rPr>
              <a:t>Le plan de gestion ne doit pas être intentionnel mais être    </a:t>
            </a:r>
            <a:r>
              <a:rPr lang="fr-FR" altLang="fr-FR" sz="2000" b="1" i="1">
                <a:solidFill>
                  <a:srgbClr val="666633"/>
                </a:solidFill>
                <a:cs typeface="Arial" panose="020B0604020202020204" pitchFamily="34" charset="0"/>
              </a:rPr>
              <a:t>réellement opérationnel</a:t>
            </a:r>
            <a:endParaRPr lang="fr-FR" altLang="fr-FR" sz="2000" i="1">
              <a:solidFill>
                <a:srgbClr val="666633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démarche et méthode</a:t>
            </a:r>
          </a:p>
        </p:txBody>
      </p:sp>
      <p:sp>
        <p:nvSpPr>
          <p:cNvPr id="33800" name="ZoneTexte 2"/>
          <p:cNvSpPr txBox="1">
            <a:spLocks noChangeArrowheads="1"/>
          </p:cNvSpPr>
          <p:nvPr/>
        </p:nvSpPr>
        <p:spPr bwMode="auto">
          <a:xfrm>
            <a:off x="684213" y="1125538"/>
            <a:ext cx="52689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666633"/>
                </a:solidFill>
                <a:cs typeface="Arial" panose="020B0604020202020204" pitchFamily="34" charset="0"/>
              </a:rPr>
              <a:t>Depuis 2002 l’Unesco a rendu obligatoire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666633"/>
                </a:solidFill>
                <a:cs typeface="Arial" panose="020B0604020202020204" pitchFamily="34" charset="0"/>
              </a:rPr>
              <a:t>la réalisation d’un plan de gestion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666633"/>
                </a:solidFill>
                <a:cs typeface="Arial" panose="020B0604020202020204" pitchFamily="34" charset="0"/>
              </a:rPr>
              <a:t>et défini ses objectifs  :</a:t>
            </a:r>
            <a:endParaRPr lang="fr-FR" altLang="fr-FR" sz="2000">
              <a:cs typeface="Arial" panose="020B0604020202020204" pitchFamily="34" charset="0"/>
            </a:endParaRPr>
          </a:p>
        </p:txBody>
      </p:sp>
      <p:pic>
        <p:nvPicPr>
          <p:cNvPr id="33801" name="Picture 1" descr="Base Power point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34925" y="333375"/>
            <a:ext cx="5113338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démarche et méthode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468313" y="1196975"/>
            <a:ext cx="85693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Le plan de gestion a été réalisé à partir d’un diagnostic </a:t>
            </a:r>
            <a:r>
              <a:rPr lang="fr-FR" altLang="fr-FR" sz="1600" i="1">
                <a:solidFill>
                  <a:srgbClr val="666633"/>
                </a:solidFill>
              </a:rPr>
              <a:t>(partagé en 2013</a:t>
            </a:r>
            <a:r>
              <a:rPr lang="fr-FR" altLang="fr-FR" sz="1600" b="1" i="1">
                <a:solidFill>
                  <a:srgbClr val="666633"/>
                </a:solidFill>
              </a:rPr>
              <a:t>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666633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Il s’articule autour de 4 chapitres thématiques 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- Connaissance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 </a:t>
            </a:r>
            <a:r>
              <a:rPr lang="fr-FR" altLang="fr-FR" sz="1400" i="1">
                <a:solidFill>
                  <a:srgbClr val="666633"/>
                </a:solidFill>
              </a:rPr>
              <a:t>recherches et diffusions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- Conservation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666633"/>
                </a:solidFill>
              </a:rPr>
              <a:t>  protection, restauration, réhabilitation (travaux, modes opératoires et règlements)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- Valorisation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666633"/>
                </a:solidFill>
              </a:rPr>
              <a:t>  projet urbain, attractivité (commerce, tourisme…), logement, transport…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- Transmission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 </a:t>
            </a:r>
            <a:r>
              <a:rPr lang="fr-FR" altLang="fr-FR" sz="1400" i="1">
                <a:solidFill>
                  <a:srgbClr val="666633"/>
                </a:solidFill>
              </a:rPr>
              <a:t>médiation, sensibilisation, partage des valeurs et leur appropriation,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solidFill>
                  <a:srgbClr val="666633"/>
                </a:solidFill>
              </a:rPr>
              <a:t>  échanges internationaux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Et un chapitre spécifique pour </a:t>
            </a:r>
            <a:r>
              <a:rPr lang="fr-FR" altLang="fr-FR" sz="1600" b="1" i="1">
                <a:solidFill>
                  <a:srgbClr val="666633"/>
                </a:solidFill>
              </a:rPr>
              <a:t>la cathédrale</a:t>
            </a:r>
            <a:r>
              <a:rPr lang="fr-FR" altLang="fr-FR" sz="1600" i="1">
                <a:solidFill>
                  <a:srgbClr val="666633"/>
                </a:solidFill>
              </a:rPr>
              <a:t> qui mobilise des acteurs et des procédures spécifiques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34824" name="Picture 1" descr="Base Power point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2-4_P105057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3144838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2-2_Transport et patrimoine-OVPM-juil 20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088" y="188913"/>
            <a:ext cx="66659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5724525" y="5846763"/>
            <a:ext cx="72009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8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diagnostic - points maitrisés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48" name="ZoneTexte 5"/>
          <p:cNvSpPr txBox="1">
            <a:spLocks noChangeArrowheads="1"/>
          </p:cNvSpPr>
          <p:nvPr/>
        </p:nvSpPr>
        <p:spPr bwMode="auto">
          <a:xfrm>
            <a:off x="0" y="260350"/>
            <a:ext cx="5041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chemeClr val="bg1"/>
                </a:solidFill>
              </a:rPr>
              <a:t>plan de gestion - démarche et méthode </a:t>
            </a:r>
          </a:p>
        </p:txBody>
      </p:sp>
      <p:pic>
        <p:nvPicPr>
          <p:cNvPr id="35849" name="Picture 1" descr="Base Power point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199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867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900113" y="908050"/>
            <a:ext cx="720090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16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  <a:cs typeface="Times New Roman" panose="02020603050405020304" pitchFamily="18" charset="0"/>
              </a:rPr>
              <a:t>- </a:t>
            </a:r>
            <a:r>
              <a:rPr lang="fr-FR" altLang="fr-FR" sz="1600" b="1" i="1">
                <a:solidFill>
                  <a:srgbClr val="666633"/>
                </a:solidFill>
                <a:cs typeface="Times New Roman" panose="02020603050405020304" pitchFamily="18" charset="0"/>
              </a:rPr>
              <a:t>9 Ateliers</a:t>
            </a:r>
            <a:r>
              <a:rPr lang="fr-FR" altLang="fr-FR" sz="1600" i="1">
                <a:solidFill>
                  <a:srgbClr val="666633"/>
                </a:solidFill>
                <a:cs typeface="Times New Roman" panose="02020603050405020304" pitchFamily="18" charset="0"/>
              </a:rPr>
              <a:t> avec l’ensemble des acteurs ont permis  :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	de définir des </a:t>
            </a:r>
            <a:r>
              <a:rPr lang="fr-FR" altLang="fr-FR" sz="1600" b="1" i="1">
                <a:solidFill>
                  <a:srgbClr val="666633"/>
                </a:solidFill>
              </a:rPr>
              <a:t>enjeux</a:t>
            </a:r>
            <a:r>
              <a:rPr lang="fr-FR" altLang="fr-FR" sz="1600" i="1">
                <a:solidFill>
                  <a:srgbClr val="666633"/>
                </a:solidFill>
              </a:rPr>
              <a:t> (janvier 2013)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 	de déterminer des </a:t>
            </a:r>
            <a:r>
              <a:rPr lang="fr-FR" altLang="fr-FR" sz="1600" b="1" i="1">
                <a:solidFill>
                  <a:srgbClr val="666633"/>
                </a:solidFill>
              </a:rPr>
              <a:t>actions</a:t>
            </a:r>
            <a:r>
              <a:rPr lang="fr-FR" altLang="fr-FR" sz="1600" i="1">
                <a:solidFill>
                  <a:srgbClr val="666633"/>
                </a:solidFill>
              </a:rPr>
              <a:t> concrètes et opérationnelles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    	 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  <a:cs typeface="Times New Roman" panose="02020603050405020304" pitchFamily="18" charset="0"/>
              </a:rPr>
              <a:t>- </a:t>
            </a:r>
            <a:r>
              <a:rPr lang="fr-FR" altLang="fr-FR" sz="1600" b="1" i="1">
                <a:solidFill>
                  <a:srgbClr val="666633"/>
                </a:solidFill>
                <a:cs typeface="Times New Roman" panose="02020603050405020304" pitchFamily="18" charset="0"/>
              </a:rPr>
              <a:t>Un plan d’action</a:t>
            </a:r>
            <a:r>
              <a:rPr lang="fr-FR" altLang="fr-FR" sz="1600" i="1">
                <a:solidFill>
                  <a:srgbClr val="666633"/>
                </a:solidFill>
              </a:rPr>
              <a:t> sous forme de fiches projets a été validé par le Maire (octobre 2013)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solidFill>
                  <a:srgbClr val="666633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  <a:cs typeface="Times New Roman" panose="02020603050405020304" pitchFamily="18" charset="0"/>
              </a:rPr>
              <a:t>Le plan de gestion de la Grande-Île a été 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666633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  <a:cs typeface="Times New Roman" panose="02020603050405020304" pitchFamily="18" charset="0"/>
              </a:rPr>
              <a:t>- adopté par délibération</a:t>
            </a:r>
            <a:r>
              <a:rPr lang="fr-FR" altLang="fr-FR" sz="1600" b="1" i="1">
                <a:solidFill>
                  <a:srgbClr val="666633"/>
                </a:solidFill>
              </a:rPr>
              <a:t> </a:t>
            </a:r>
            <a:r>
              <a:rPr lang="fr-FR" altLang="fr-FR" sz="1600" i="1">
                <a:solidFill>
                  <a:srgbClr val="666633"/>
                </a:solidFill>
              </a:rPr>
              <a:t>du conseil municipal (décembre 2013)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  <a:cs typeface="Times New Roman" panose="02020603050405020304" pitchFamily="18" charset="0"/>
              </a:rPr>
              <a:t>- Transmis </a:t>
            </a:r>
            <a:r>
              <a:rPr lang="fr-FR" altLang="fr-FR" sz="1600" i="1">
                <a:solidFill>
                  <a:srgbClr val="666633"/>
                </a:solidFill>
              </a:rPr>
              <a:t>au Ministère de la  Culture  en janvier 2014</a:t>
            </a:r>
            <a:r>
              <a:rPr lang="fr-FR" altLang="fr-FR" sz="1600">
                <a:solidFill>
                  <a:srgbClr val="666633"/>
                </a:solidFill>
              </a:rPr>
              <a:t>, </a:t>
            </a:r>
            <a:r>
              <a:rPr lang="fr-FR" altLang="fr-FR" sz="1600" i="1">
                <a:solidFill>
                  <a:srgbClr val="666633"/>
                </a:solidFill>
              </a:rPr>
              <a:t>pour transmission au Centre du patrimoine mondial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>
              <a:solidFill>
                <a:srgbClr val="66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666633"/>
                </a:solidFill>
              </a:rPr>
              <a:t>- Adapté et inséré dans le dossier de candidature </a:t>
            </a:r>
            <a:r>
              <a:rPr lang="fr-FR" altLang="fr-FR" sz="1600" i="1">
                <a:solidFill>
                  <a:srgbClr val="666633"/>
                </a:solidFill>
              </a:rPr>
              <a:t>(septembre 2015)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000000"/>
              </a:solidFill>
            </a:endParaRPr>
          </a:p>
        </p:txBody>
      </p:sp>
      <p:sp>
        <p:nvSpPr>
          <p:cNvPr id="2" name="ZoneTexte 5"/>
          <p:cNvSpPr txBox="1">
            <a:spLocks noChangeArrowheads="1"/>
          </p:cNvSpPr>
          <p:nvPr/>
        </p:nvSpPr>
        <p:spPr bwMode="auto">
          <a:xfrm>
            <a:off x="0" y="333375"/>
            <a:ext cx="5184775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 démarche et méthode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36872" name="Picture 1" descr="Base Power point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539750" y="765175"/>
            <a:ext cx="79200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en-US" sz="1800">
              <a:latin typeface="Cambria" panose="02040503050406030204" pitchFamily="18" charset="0"/>
              <a:ea typeface="Geneva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1800">
              <a:latin typeface="Cambria" panose="02040503050406030204" pitchFamily="18" charset="0"/>
              <a:ea typeface="Geneva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- Les objectifs majeurs de la convention sont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	* d’identifier, * de protéger, * de préserver,* de conserver ce patrimoine.</a:t>
            </a:r>
          </a:p>
          <a:p>
            <a:pPr lvl="1">
              <a:spcBef>
                <a:spcPct val="0"/>
              </a:spcBef>
              <a:buFontTx/>
              <a:buChar char="-"/>
            </a:pPr>
            <a:endParaRPr lang="fr-FR" altLang="en-US" sz="1800">
              <a:latin typeface="Cambria" panose="02040503050406030204" pitchFamily="18" charset="0"/>
              <a:ea typeface="Geneva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000">
              <a:latin typeface="Cambria" panose="02040503050406030204" pitchFamily="18" charset="0"/>
              <a:ea typeface="Geneva" charset="-128"/>
            </a:endParaRPr>
          </a:p>
        </p:txBody>
      </p:sp>
      <p:sp>
        <p:nvSpPr>
          <p:cNvPr id="7171" name="Rectangle 22"/>
          <p:cNvSpPr>
            <a:spLocks noChangeArrowheads="1"/>
          </p:cNvSpPr>
          <p:nvPr/>
        </p:nvSpPr>
        <p:spPr bwMode="auto">
          <a:xfrm>
            <a:off x="0" y="-242888"/>
            <a:ext cx="8137525" cy="9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Cambria" panose="02040503050406030204" pitchFamily="18" charset="0"/>
                <a:ea typeface="Geneva" charset="-128"/>
              </a:rPr>
              <a:t>	</a:t>
            </a:r>
            <a:r>
              <a:rPr lang="fr-FR" altLang="en-US" sz="2000" b="1">
                <a:latin typeface="Cambria" panose="02040503050406030204" pitchFamily="18" charset="0"/>
                <a:ea typeface="Geneva" charset="-128"/>
              </a:rPr>
              <a:t>La Convention et la liste du patrimoine mondial</a:t>
            </a:r>
          </a:p>
        </p:txBody>
      </p:sp>
      <p:pic>
        <p:nvPicPr>
          <p:cNvPr id="7172" name="Picture 4" descr="document-16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000"/>
            <a:ext cx="9144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2438"/>
            <a:ext cx="9144000" cy="73025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0-1_gouvernance"/>
          <p:cNvPicPr>
            <a:picLocks noChangeAspect="1" noChangeArrowheads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88" y="-1466850"/>
            <a:ext cx="9753601" cy="80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0" y="836613"/>
            <a:ext cx="87487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</a:t>
            </a:r>
            <a:endParaRPr lang="fr-FR" altLang="fr-FR" sz="1400" b="1">
              <a:solidFill>
                <a:srgbClr val="000000"/>
              </a:solidFill>
            </a:endParaRP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3975100" y="2990850"/>
            <a:ext cx="340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</a:endParaRP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250825" y="1260475"/>
            <a:ext cx="4176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b="1" i="1">
                <a:solidFill>
                  <a:srgbClr val="FFFFFF"/>
                </a:solidFill>
              </a:rPr>
              <a:t>enjeux et actions</a:t>
            </a:r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le plan de gestion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sp>
        <p:nvSpPr>
          <p:cNvPr id="37900" name="Rectangle 10"/>
          <p:cNvSpPr>
            <a:spLocks noChangeArrowheads="1"/>
          </p:cNvSpPr>
          <p:nvPr/>
        </p:nvSpPr>
        <p:spPr bwMode="auto">
          <a:xfrm>
            <a:off x="250825" y="3357563"/>
            <a:ext cx="61214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i="1">
                <a:solidFill>
                  <a:srgbClr val="FFFFFF"/>
                </a:solidFill>
              </a:rPr>
              <a:t>Le plan d’ action a été formalisé sous la forme de 54 fiches projets</a:t>
            </a:r>
          </a:p>
        </p:txBody>
      </p:sp>
      <p:pic>
        <p:nvPicPr>
          <p:cNvPr id="37901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5693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: valorisation du cadre de vie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16</a:t>
            </a:r>
            <a:r>
              <a:rPr lang="fr-FR" altLang="fr-FR" sz="1800" b="1" i="1">
                <a:solidFill>
                  <a:srgbClr val="000000"/>
                </a:solidFill>
              </a:rPr>
              <a:t> :</a:t>
            </a:r>
            <a:r>
              <a:rPr lang="fr-FR" altLang="fr-FR" sz="1800" b="1" i="1">
                <a:solidFill>
                  <a:srgbClr val="CC0000"/>
                </a:solidFill>
              </a:rPr>
              <a:t> </a:t>
            </a:r>
            <a:r>
              <a:rPr lang="fr-FR" altLang="fr-FR" sz="1800" b="1" i="1">
                <a:solidFill>
                  <a:srgbClr val="000000"/>
                </a:solidFill>
              </a:rPr>
              <a:t>Favoriser la qualité esthétique des enseignes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000000"/>
              </a:solidFill>
            </a:endParaRPr>
          </a:p>
        </p:txBody>
      </p:sp>
      <p:pic>
        <p:nvPicPr>
          <p:cNvPr id="38916" name="Picture 14" descr="DSCF107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4437063"/>
            <a:ext cx="29257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5" descr="DSCF106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2311400"/>
            <a:ext cx="2965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7" descr="DSCF10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1989138"/>
            <a:ext cx="26924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9" descr="DSCF106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3862388"/>
            <a:ext cx="26987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20" descr="DSCF104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438" y="2311400"/>
            <a:ext cx="28860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Image 12" descr="P1040298 (1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4437063"/>
            <a:ext cx="287496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- enjeux et 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38925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0" y="836613"/>
            <a:ext cx="87487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</a:t>
            </a:r>
            <a:endParaRPr lang="fr-FR" altLang="fr-FR" sz="1400" b="1">
              <a:solidFill>
                <a:srgbClr val="000000"/>
              </a:solidFill>
            </a:endParaRP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3975100" y="2990850"/>
            <a:ext cx="340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</a:endParaRPr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le plan de gestion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39947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250825" y="260350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: identification, partage, amélioration de la connaissance scientifique et technique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:</a:t>
            </a:r>
            <a:r>
              <a:rPr lang="fr-FR" altLang="fr-FR" sz="1800" b="1" i="1">
                <a:solidFill>
                  <a:srgbClr val="000000"/>
                </a:solidFill>
              </a:rPr>
              <a:t>  Inventorier le patrimoine bâti du bien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pic>
        <p:nvPicPr>
          <p:cNvPr id="40965" name="Picture 8" descr="P1040573faisan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4186238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9" descr="P1040715dentelles10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068638"/>
            <a:ext cx="463073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connaissance - enjeux et actions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0970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conservation - enjeux et actions </a:t>
            </a:r>
          </a:p>
        </p:txBody>
      </p:sp>
      <p:pic>
        <p:nvPicPr>
          <p:cNvPr id="419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981075"/>
            <a:ext cx="67437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1993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silhouet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5373688"/>
            <a:ext cx="958056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71438" y="742950"/>
            <a:ext cx="87487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  Enjeu : Conservation du paysage urbain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600" i="1">
              <a:solidFill>
                <a:srgbClr val="000000"/>
              </a:solidFill>
            </a:endParaRPr>
          </a:p>
        </p:txBody>
      </p:sp>
      <p:pic>
        <p:nvPicPr>
          <p:cNvPr id="43012" name="Picture 9" descr="DSCF106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413" y="2565400"/>
            <a:ext cx="97170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9"/>
          <p:cNvSpPr>
            <a:spLocks noChangeArrowheads="1"/>
          </p:cNvSpPr>
          <p:nvPr/>
        </p:nvSpPr>
        <p:spPr bwMode="auto">
          <a:xfrm>
            <a:off x="179388" y="1484313"/>
            <a:ext cx="89646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n°005 :</a:t>
            </a:r>
            <a:r>
              <a:rPr lang="fr-FR" altLang="fr-FR" sz="1800" b="1" i="1">
                <a:solidFill>
                  <a:srgbClr val="000000"/>
                </a:solidFill>
              </a:rPr>
              <a:t> Prendre en compte la préservation de la silhouette urbaine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                       et les axes de structuration dans le plan de sauvegarde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                       et dans le plan local d’urbanisme</a:t>
            </a:r>
            <a:r>
              <a:rPr lang="fr-FR" altLang="fr-FR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conservation - enjeux et actions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3017" name="Picture 1" descr="Base Power point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9" descr="P1050206"/>
          <p:cNvPicPr>
            <a:picLocks noChangeAspect="1" noChangeArrowheads="1"/>
          </p:cNvPicPr>
          <p:nvPr/>
        </p:nvPicPr>
        <p:blipFill>
          <a:blip r:embed="rId2" cstate="screen">
            <a:lum bright="6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2265363"/>
            <a:ext cx="9180513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: maîtrise de l’authenticité du bâti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n°009 :</a:t>
            </a:r>
            <a:r>
              <a:rPr lang="fr-FR" altLang="fr-FR" sz="1800" b="1" i="1">
                <a:solidFill>
                  <a:srgbClr val="000000"/>
                </a:solidFill>
              </a:rPr>
              <a:t> Conseiller, faciliter les démarches et l’accès à l’information.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		         Réflexions sur l’intérêt de créer un « guichet unique ».</a:t>
            </a:r>
            <a:r>
              <a:rPr lang="fr-FR" altLang="fr-FR" sz="1800" i="1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000000"/>
              </a:solidFill>
            </a:endParaRP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conservation - enjeux et actions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4042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3 rue des Bouchers photo"/>
          <p:cNvPicPr>
            <a:picLocks noChangeAspect="1" noChangeArrowheads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41"/>
          <a:stretch>
            <a:fillRect/>
          </a:stretch>
        </p:blipFill>
        <p:spPr bwMode="auto">
          <a:xfrm>
            <a:off x="0" y="755650"/>
            <a:ext cx="91440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FFFFFF"/>
                </a:solidFill>
              </a:rPr>
              <a:t>Enjeu : maîtrise de l’authenticité du bâti</a:t>
            </a:r>
            <a:r>
              <a:rPr lang="fr-FR" altLang="fr-FR" sz="1400" b="1">
                <a:solidFill>
                  <a:srgbClr val="FFFFFF"/>
                </a:solidFill>
              </a:rPr>
              <a:t>	</a:t>
            </a:r>
            <a:endParaRPr lang="fr-FR" altLang="fr-FR" sz="1000">
              <a:solidFill>
                <a:srgbClr val="FFFFFF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0" y="5084763"/>
            <a:ext cx="8748713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 </a:t>
            </a:r>
            <a:r>
              <a:rPr lang="fr-FR" altLang="fr-FR" sz="1800" i="1">
                <a:solidFill>
                  <a:srgbClr val="000000"/>
                </a:solidFill>
              </a:rPr>
              <a:t>action n°011 :</a:t>
            </a:r>
            <a:r>
              <a:rPr lang="fr-FR" altLang="fr-FR" sz="1800" b="1" i="1">
                <a:solidFill>
                  <a:srgbClr val="000000"/>
                </a:solidFill>
              </a:rPr>
              <a:t> Renforcer l’expertise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de la collectivité pour conserver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l’authenticité du bâti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000000"/>
              </a:solidFill>
            </a:endParaRPr>
          </a:p>
        </p:txBody>
      </p:sp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conservation - enjeux et actions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5066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828675"/>
            <a:ext cx="7972425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- enjeux et actions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6088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1040701"/>
          <p:cNvPicPr>
            <a:picLocks noChangeAspect="1" noChangeArrowheads="1"/>
          </p:cNvPicPr>
          <p:nvPr/>
        </p:nvPicPr>
        <p:blipFill>
          <a:blip r:embed="rId2" cstate="screen">
            <a:lum bright="10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91440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215900" y="981075"/>
            <a:ext cx="89646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 : valorisation du cadre de vie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n°013  :</a:t>
            </a:r>
            <a:r>
              <a:rPr lang="fr-FR" altLang="fr-FR" sz="1800" b="1" i="1">
                <a:solidFill>
                  <a:srgbClr val="000000"/>
                </a:solidFill>
              </a:rPr>
              <a:t> Valoriser les quais, berges et cours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        d’eau dans le cadre d’un projet d’ensemble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	</a:t>
            </a: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666633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- enjeux et actions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7114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88913" y="3729038"/>
            <a:ext cx="89550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 b="1">
              <a:latin typeface="Lucida Grande" charset="0"/>
              <a:ea typeface="Geneva" charset="-128"/>
            </a:endParaRP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508000" y="3328988"/>
            <a:ext cx="8170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Lucida Grande" charset="0"/>
              <a:ea typeface="Geneva" charset="-128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500563" y="1484313"/>
            <a:ext cx="410527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altLang="en-US" sz="1800" b="1">
                <a:solidFill>
                  <a:srgbClr val="97BD25"/>
                </a:solidFill>
                <a:latin typeface="Cambria" panose="02040503050406030204" pitchFamily="18" charset="0"/>
              </a:rPr>
              <a:t>La valeur universelle exceptionnelle (VUE) est la clef de voute de la Convention du patrimoine mondial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en-US" sz="1800">
              <a:latin typeface="Cambria" panose="02040503050406030204" pitchFamily="18" charset="0"/>
              <a:ea typeface="Geneva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en-US" sz="1800">
              <a:latin typeface="Cambria" panose="02040503050406030204" pitchFamily="18" charset="0"/>
              <a:ea typeface="Geneva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 La VUE caractérise l’</a:t>
            </a:r>
            <a:r>
              <a:rPr lang="fr-FR" altLang="en-US" sz="1800" b="1">
                <a:latin typeface="Cambria" panose="02040503050406030204" pitchFamily="18" charset="0"/>
                <a:ea typeface="Geneva" charset="-128"/>
              </a:rPr>
              <a:t>unicité </a:t>
            </a: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et la </a:t>
            </a:r>
            <a:r>
              <a:rPr lang="fr-FR" altLang="en-US" sz="1800" b="1">
                <a:latin typeface="Cambria" panose="02040503050406030204" pitchFamily="18" charset="0"/>
                <a:ea typeface="Geneva" charset="-128"/>
              </a:rPr>
              <a:t>représentativité</a:t>
            </a: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 du bien au niveau mondial : un intérêt national ou régional ne justifie pas une inscription sur la liste.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en-US" sz="1800">
              <a:latin typeface="Cambria" panose="02040503050406030204" pitchFamily="18" charset="0"/>
              <a:ea typeface="Geneva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 Le Comité du patrimoine mondial considère qu’un bien a VUE </a:t>
            </a:r>
            <a:r>
              <a:rPr lang="fr-FR" altLang="en-US" sz="1800" b="1">
                <a:latin typeface="Cambria" panose="02040503050406030204" pitchFamily="18" charset="0"/>
                <a:ea typeface="Geneva" charset="-128"/>
              </a:rPr>
              <a:t>si ce bien répond à au moins 1 des 10 critères établis</a:t>
            </a: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 par la Convention du patrimoine mondial.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n-US" sz="1800">
                <a:latin typeface="Cambria" panose="02040503050406030204" pitchFamily="18" charset="0"/>
                <a:ea typeface="Geneva" charset="-128"/>
              </a:rPr>
              <a:t>	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0" y="74613"/>
            <a:ext cx="894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en-US" sz="2000" b="1">
                <a:latin typeface="Cambria" panose="02040503050406030204" pitchFamily="18" charset="0"/>
                <a:ea typeface="Geneva" charset="-128"/>
              </a:rPr>
              <a:t>VALEUR UNIVERSELLE EXCEPTIONNELLE</a:t>
            </a:r>
          </a:p>
        </p:txBody>
      </p:sp>
      <p:pic>
        <p:nvPicPr>
          <p:cNvPr id="9222" name="Image 9" descr="DSC_1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38163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188913" y="471488"/>
            <a:ext cx="8113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Cambria" panose="02040503050406030204" pitchFamily="18" charset="0"/>
                <a:ea typeface="Geneva" charset="-128"/>
              </a:rPr>
              <a:t>Caractéristiques</a:t>
            </a:r>
            <a:endParaRPr lang="fr-FR" altLang="en-US" sz="2000" b="1">
              <a:solidFill>
                <a:schemeClr val="tx2"/>
              </a:solidFill>
              <a:latin typeface="Cambria" panose="02040503050406030204" pitchFamily="18" charset="0"/>
              <a:ea typeface="Geneva" charset="-128"/>
            </a:endParaRPr>
          </a:p>
        </p:txBody>
      </p:sp>
      <p:pic>
        <p:nvPicPr>
          <p:cNvPr id="9224" name="Picture 8" descr="IMG_67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38163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2438"/>
            <a:ext cx="9144000" cy="73025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DSCF1074"/>
          <p:cNvPicPr>
            <a:picLocks noChangeAspect="1" noChangeArrowheads="1"/>
          </p:cNvPicPr>
          <p:nvPr/>
        </p:nvPicPr>
        <p:blipFill>
          <a:blip r:embed="rId2" cstate="screen">
            <a:lum bright="16000"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179388" y="836613"/>
            <a:ext cx="10909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Action n°013  : Valoriser les quais, berges et cours d’eau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			     dans le cadre d’un projet d’ensemble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	</a:t>
            </a: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- enjeux et actions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66294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48138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4-3_garageRégentP1050252"/>
          <p:cNvPicPr>
            <a:picLocks noChangeAspect="1" noChangeArrowheads="1"/>
          </p:cNvPicPr>
          <p:nvPr/>
        </p:nvPicPr>
        <p:blipFill>
          <a:blip r:embed="rId2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06463"/>
            <a:ext cx="480060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4-4_footLockerP1050605 corrige"/>
          <p:cNvPicPr>
            <a:picLocks noChangeAspect="1" noChangeArrowheads="1"/>
          </p:cNvPicPr>
          <p:nvPr/>
        </p:nvPicPr>
        <p:blipFill>
          <a:blip r:embed="rId3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5100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179388" y="4437063"/>
            <a:ext cx="8748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CC0000"/>
                </a:solidFill>
              </a:rPr>
              <a:t> </a:t>
            </a:r>
            <a:r>
              <a:rPr lang="fr-FR" altLang="fr-FR" sz="1800" i="1">
                <a:solidFill>
                  <a:srgbClr val="000000"/>
                </a:solidFill>
              </a:rPr>
              <a:t>Enjeu 4 : maitriser l’authenticité du bâti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et l’adapter aux besoins actuels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n°7 :</a:t>
            </a:r>
            <a:r>
              <a:rPr lang="fr-FR" altLang="fr-FR" sz="1800" b="1" i="1">
                <a:solidFill>
                  <a:srgbClr val="000000"/>
                </a:solidFill>
              </a:rPr>
              <a:t>  Intégrer l’architecture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contemporaine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600" b="1" i="1">
              <a:solidFill>
                <a:srgbClr val="000000"/>
              </a:solidFill>
            </a:endParaRPr>
          </a:p>
        </p:txBody>
      </p:sp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107950" y="439738"/>
            <a:ext cx="608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</a:t>
            </a:r>
            <a:r>
              <a:rPr lang="fr-FR" altLang="fr-FR" sz="1800" b="1" i="1">
                <a:solidFill>
                  <a:srgbClr val="FFFFFF"/>
                </a:solidFill>
              </a:rPr>
              <a:t>conservation  </a:t>
            </a:r>
          </a:p>
        </p:txBody>
      </p:sp>
      <p:pic>
        <p:nvPicPr>
          <p:cNvPr id="49161" name="Picture 2" descr="3-Schoepfli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4843463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323850" y="260350"/>
            <a:ext cx="355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666633"/>
                </a:solidFill>
              </a:rPr>
              <a:t>valorisation - enjeux et actions</a:t>
            </a:r>
          </a:p>
        </p:txBody>
      </p:sp>
      <p:pic>
        <p:nvPicPr>
          <p:cNvPr id="4916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179388" y="1046163"/>
            <a:ext cx="87487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: valorisation du cadre de vie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	       et adaptation aux besoins actuels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n°014</a:t>
            </a:r>
            <a:r>
              <a:rPr lang="fr-FR" altLang="fr-FR" sz="1800" b="1" i="1">
                <a:solidFill>
                  <a:srgbClr val="000000"/>
                </a:solidFill>
              </a:rPr>
              <a:t>  :  Réalisation d’un plan guide et d’une charte des espaces           publics pour améliorer leur cohérence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	</a:t>
            </a:r>
            <a:endParaRPr lang="fr-FR" altLang="fr-FR" sz="1400">
              <a:solidFill>
                <a:srgbClr val="000000"/>
              </a:solidFill>
            </a:endParaRPr>
          </a:p>
        </p:txBody>
      </p:sp>
      <p:pic>
        <p:nvPicPr>
          <p:cNvPr id="50182" name="Picture 9" descr="DSCF10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2636838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1" descr="DSCF10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3" descr="DSCF103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0" descr="DSCF107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4149725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3" descr="P1040462"/>
          <p:cNvPicPr>
            <a:picLocks noChangeAspect="1" noChangeArrowheads="1"/>
          </p:cNvPicPr>
          <p:nvPr/>
        </p:nvPicPr>
        <p:blipFill>
          <a:blip r:embed="rId6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247900"/>
            <a:ext cx="64849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- enjeux et actions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0190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1050242"/>
          <p:cNvPicPr>
            <a:picLocks noChangeAspect="1" noChangeArrowheads="1"/>
          </p:cNvPicPr>
          <p:nvPr/>
        </p:nvPicPr>
        <p:blipFill>
          <a:blip r:embed="rId2" cstate="screen">
            <a:lum bright="-14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717088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179388" y="836613"/>
            <a:ext cx="874871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FFFFFF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FFFFFF"/>
                </a:solidFill>
              </a:rPr>
              <a:t>Enjeu  : gestion de la pression économique et sociale</a:t>
            </a:r>
            <a:endParaRPr lang="fr-FR" altLang="fr-FR" sz="1400" b="1">
              <a:solidFill>
                <a:srgbClr val="FFFFFF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FFFFFF"/>
                </a:solidFill>
              </a:rPr>
              <a:t>Action n°022 :</a:t>
            </a:r>
            <a:r>
              <a:rPr lang="fr-FR" altLang="fr-FR" sz="1800" b="1" i="1">
                <a:solidFill>
                  <a:srgbClr val="FFFFFF"/>
                </a:solidFill>
              </a:rPr>
              <a:t> Aider les propriétaires de logements vacants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FFFFFF"/>
                </a:solidFill>
              </a:rPr>
              <a:t>		          à les remettre sur le marché</a:t>
            </a:r>
          </a:p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	</a:t>
            </a: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1207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– enjeux et actions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pic>
        <p:nvPicPr>
          <p:cNvPr id="51209" name="Picture 10" descr="P1050229"/>
          <p:cNvPicPr>
            <a:picLocks noChangeAspect="1" noChangeArrowheads="1"/>
          </p:cNvPicPr>
          <p:nvPr/>
        </p:nvPicPr>
        <p:blipFill>
          <a:blip r:embed="rId3" cstate="screen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3282950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1211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: valorisation du cadre de vie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	       et adaptation aux besoins actuels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Action n°017</a:t>
            </a:r>
            <a:r>
              <a:rPr lang="fr-FR" altLang="fr-FR" sz="1800" b="1" i="1">
                <a:solidFill>
                  <a:srgbClr val="000000"/>
                </a:solidFill>
              </a:rPr>
              <a:t>  : Requalifier les axes majeurs de la Neustadt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i="1">
                <a:solidFill>
                  <a:srgbClr val="000000"/>
                </a:solidFill>
              </a:rPr>
              <a:t>	</a:t>
            </a:r>
            <a:endParaRPr lang="fr-FR" altLang="fr-FR" sz="1400">
              <a:solidFill>
                <a:srgbClr val="000000"/>
              </a:solidFill>
            </a:endParaRPr>
          </a:p>
        </p:txBody>
      </p:sp>
      <p:pic>
        <p:nvPicPr>
          <p:cNvPr id="52230" name="Picture 9" descr="DSCF10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2636838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 descr="DSCF10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 descr="DSCF107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4149725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3" descr="P1040462"/>
          <p:cNvPicPr>
            <a:picLocks noChangeAspect="1" noChangeArrowheads="1"/>
          </p:cNvPicPr>
          <p:nvPr/>
        </p:nvPicPr>
        <p:blipFill>
          <a:blip r:embed="rId5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247900"/>
            <a:ext cx="64849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valorisation - enjeux et actions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2237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14" b="-29264"/>
          <a:stretch>
            <a:fillRect/>
          </a:stretch>
        </p:blipFill>
        <p:spPr bwMode="auto">
          <a:xfrm>
            <a:off x="2987675" y="2232025"/>
            <a:ext cx="822325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Imag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51075"/>
            <a:ext cx="269557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3251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53252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pic>
        <p:nvPicPr>
          <p:cNvPr id="5325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" y="1371600"/>
            <a:ext cx="800417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transmission – enjeux et actions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3257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54275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4276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0" y="981075"/>
            <a:ext cx="87487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>
                <a:solidFill>
                  <a:srgbClr val="000000"/>
                </a:solidFill>
              </a:rPr>
              <a:t>Enjeu : appropriation par tous de la valeur universelle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000000"/>
                </a:solidFill>
              </a:rPr>
              <a:t> - Sensibiliser les guides et les acteurs du tourisme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000000"/>
                </a:solidFill>
              </a:rPr>
              <a:t> - Valoriser l’ensemble de la Grande-Île et de la Neustadt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000000"/>
                </a:solidFill>
              </a:rPr>
              <a:t> - Initier le jeune public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000000"/>
              </a:solidFill>
            </a:endParaRPr>
          </a:p>
        </p:txBody>
      </p:sp>
      <p:sp>
        <p:nvSpPr>
          <p:cNvPr id="54279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transmission – enjeux et actions </a:t>
            </a:r>
          </a:p>
        </p:txBody>
      </p:sp>
      <p:pic>
        <p:nvPicPr>
          <p:cNvPr id="54280" name="Picture 11" descr="DSCF00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76538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66294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428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 descr="Place du château 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2205038"/>
            <a:ext cx="91900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107950" y="908050"/>
            <a:ext cx="8748713" cy="1865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i="1" dirty="0" smtClean="0">
                <a:solidFill>
                  <a:srgbClr val="000000"/>
                </a:solidFill>
              </a:rPr>
              <a:t>Enjeu  : Appropriation par tous de la valeur universelle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endParaRPr lang="fr-FR" altLang="fr-FR" sz="900" b="1" i="1" dirty="0" smtClean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rgbClr val="000000"/>
                </a:solidFill>
              </a:rPr>
              <a:t>Mettre en œuvre le projet « Ville d’art et d’histoire »</a:t>
            </a:r>
            <a:endParaRPr lang="fr-FR" altLang="fr-FR" sz="1000" b="1" i="1" dirty="0" smtClean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rgbClr val="000000"/>
                </a:solidFill>
              </a:rPr>
              <a:t>Créer un Centre d’interprétation de l’architecture et du patrimoine (CIAP)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  <a:defRPr/>
            </a:pPr>
            <a:endParaRPr lang="fr-FR" altLang="fr-FR" sz="18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400" b="1" dirty="0" smtClean="0">
              <a:solidFill>
                <a:srgbClr val="000000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68300"/>
            <a:ext cx="608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</a:t>
            </a:r>
            <a:r>
              <a:rPr lang="fr-FR" altLang="fr-FR" sz="1800" b="1" i="1">
                <a:solidFill>
                  <a:srgbClr val="666633"/>
                </a:solidFill>
              </a:rPr>
              <a:t>transmission – enjeux et actions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5305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4149725"/>
            <a:ext cx="50403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/>
          </p:cNvSpPr>
          <p:nvPr/>
        </p:nvSpPr>
        <p:spPr bwMode="auto">
          <a:xfrm>
            <a:off x="1763713" y="5070475"/>
            <a:ext cx="2124075" cy="431800"/>
          </a:xfrm>
          <a:prstGeom prst="rect">
            <a:avLst/>
          </a:prstGeom>
          <a:noFill/>
          <a:ln w="19050">
            <a:solidFill>
              <a:schemeClr val="bg1"/>
            </a:solidFill>
            <a:miter lim="0"/>
            <a:headEnd/>
            <a:tailEnd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  <a:extLst/>
        </p:spPr>
        <p:txBody>
          <a:bodyPr lIns="26789" tIns="26789" rIns="26789" bIns="26789">
            <a:spAutoFit/>
          </a:bodyPr>
          <a:lstStyle>
            <a:lvl1pPr algn="ctr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9144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9144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9144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914400" algn="ctr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642915">
              <a:spcBef>
                <a:spcPct val="50000"/>
              </a:spcBef>
              <a:defRPr/>
            </a:pPr>
            <a:r>
              <a:rPr lang="fr-FR" altLang="fr-FR" sz="1969" dirty="0">
                <a:solidFill>
                  <a:schemeClr val="bg1"/>
                </a:solidFill>
              </a:rPr>
              <a:t>Accueil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103065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68692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6324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0" y="981075"/>
            <a:ext cx="8748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Enjeu : appropriation par tous de la valeur universelle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</a:rPr>
              <a:t> - </a:t>
            </a:r>
            <a:r>
              <a:rPr lang="fr-FR" altLang="fr-FR" sz="1800" b="1" i="1">
                <a:solidFill>
                  <a:srgbClr val="000000"/>
                </a:solidFill>
              </a:rPr>
              <a:t>Réalisation d’une signalétique patrimoniale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- Améliorer la lisibilité sur internet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  Evaluer et mettre en œuvre les nouvelles technologies de communication</a:t>
            </a:r>
            <a:endParaRPr lang="fr-FR" altLang="fr-FR" sz="1400" b="1">
              <a:solidFill>
                <a:srgbClr val="000000"/>
              </a:solidFill>
            </a:endParaRP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  </a:t>
            </a:r>
            <a:r>
              <a:rPr lang="fr-FR" altLang="fr-FR" sz="1800" b="1" i="1">
                <a:solidFill>
                  <a:srgbClr val="666633"/>
                </a:solidFill>
              </a:rPr>
              <a:t>transmission – enjeux et actions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pic>
        <p:nvPicPr>
          <p:cNvPr id="56329" name="Picture 10" descr="P1040042 RECAD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00000">
            <a:off x="6669882" y="4013994"/>
            <a:ext cx="23383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6331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75" y="260350"/>
            <a:ext cx="1984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ChangeArrowheads="1"/>
          </p:cNvSpPr>
          <p:nvPr/>
        </p:nvSpPr>
        <p:spPr bwMode="auto">
          <a:xfrm>
            <a:off x="34925" y="1341438"/>
            <a:ext cx="896461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chemeClr val="bg1"/>
                </a:solidFill>
              </a:rPr>
              <a:t>Actions :</a:t>
            </a:r>
            <a:r>
              <a:rPr lang="fr-FR" altLang="fr-FR" sz="1800" b="1" i="1">
                <a:solidFill>
                  <a:schemeClr val="bg1"/>
                </a:solidFill>
              </a:rPr>
              <a:t> - </a:t>
            </a:r>
            <a:r>
              <a:rPr lang="fr-FR" altLang="fr-FR" sz="1800" b="1" i="1"/>
              <a:t>améliorer la gestion des flux de visiteurs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i="1"/>
              <a:t> 	- permettre aux visiteurs de découvrir la galerie du chevet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fr-FR" altLang="fr-FR" sz="1800" b="1" i="1"/>
              <a:t>	- redonner son authenticité à l’intérieur de la cathédrale</a:t>
            </a: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71438" y="742950"/>
            <a:ext cx="874871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 b="1" i="1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/>
              <a:t>Enjeu : 	valorisation de la cathédrale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/>
              <a:t>		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1600" i="1"/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chemeClr val="bg1"/>
                </a:solidFill>
              </a:rPr>
              <a:t>   </a:t>
            </a:r>
            <a:r>
              <a:rPr lang="fr-FR" altLang="fr-FR" sz="2000" b="1" i="1"/>
              <a:t>cathédrale - enjeux et actions</a:t>
            </a:r>
            <a:r>
              <a:rPr lang="fr-FR" altLang="fr-FR" sz="1800" b="1" i="1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pic>
        <p:nvPicPr>
          <p:cNvPr id="57350" name="Picture 8" descr="E4-3_portesP10506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4076700"/>
            <a:ext cx="2295526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7352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4" descr="DSCF104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175" y="2852738"/>
            <a:ext cx="5621338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3" descr="DSCF105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5575" y="2852738"/>
            <a:ext cx="371951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5" descr="E4-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4292600"/>
            <a:ext cx="1295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2"/>
          <p:cNvSpPr>
            <a:spLocks noChangeArrowheads="1"/>
          </p:cNvSpPr>
          <p:nvPr/>
        </p:nvSpPr>
        <p:spPr bwMode="auto">
          <a:xfrm>
            <a:off x="457200" y="0"/>
            <a:ext cx="81375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Lucida Grande" charset="0"/>
              <a:ea typeface="Geneva" charset="-128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684213" y="1125538"/>
            <a:ext cx="77628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fr-FR" altLang="en-US" sz="2000" b="1">
                <a:solidFill>
                  <a:srgbClr val="97BD25"/>
                </a:solidFill>
                <a:latin typeface="Cambria" panose="02040503050406030204" pitchFamily="18" charset="0"/>
                <a:ea typeface="Geneva" charset="-128"/>
              </a:rPr>
              <a:t>Carte des villes du patrimoine mondial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000">
              <a:latin typeface="Cambria" panose="02040503050406030204" pitchFamily="18" charset="0"/>
              <a:ea typeface="Geneva" charset="-128"/>
            </a:endParaRP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78486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2438"/>
            <a:ext cx="9144000" cy="73025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0246" name="Rectangle 22"/>
          <p:cNvSpPr>
            <a:spLocks noChangeArrowheads="1"/>
          </p:cNvSpPr>
          <p:nvPr/>
        </p:nvSpPr>
        <p:spPr bwMode="auto">
          <a:xfrm>
            <a:off x="0" y="-242888"/>
            <a:ext cx="8137525" cy="9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Cambria" panose="02040503050406030204" pitchFamily="18" charset="0"/>
                <a:ea typeface="Geneva" charset="-128"/>
              </a:rPr>
              <a:t>	</a:t>
            </a:r>
            <a:r>
              <a:rPr lang="fr-FR" altLang="en-US" sz="2000" b="1">
                <a:latin typeface="Cambria" panose="02040503050406030204" pitchFamily="18" charset="0"/>
                <a:ea typeface="Geneva" charset="-128"/>
              </a:rPr>
              <a:t>La Convention et la liste du patrimoine mondial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G0-1_gouvernance"/>
          <p:cNvPicPr>
            <a:picLocks noChangeAspect="1" noChangeArrowheads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88" y="-1433513"/>
            <a:ext cx="9753601" cy="80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8372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0" y="836613"/>
            <a:ext cx="87487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</a:t>
            </a:r>
            <a:endParaRPr lang="fr-FR" altLang="fr-FR" sz="1400" b="1">
              <a:solidFill>
                <a:srgbClr val="000000"/>
              </a:solidFill>
            </a:endParaRP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3975100" y="2990850"/>
            <a:ext cx="340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</a:endParaRPr>
          </a:p>
        </p:txBody>
      </p:sp>
      <p:sp>
        <p:nvSpPr>
          <p:cNvPr id="58376" name="Text Box 11"/>
          <p:cNvSpPr txBox="1">
            <a:spLocks noChangeArrowheads="1"/>
          </p:cNvSpPr>
          <p:nvPr/>
        </p:nvSpPr>
        <p:spPr bwMode="auto">
          <a:xfrm>
            <a:off x="250825" y="1331913"/>
            <a:ext cx="612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b="1" i="1">
                <a:solidFill>
                  <a:srgbClr val="FFFFFF"/>
                </a:solidFill>
              </a:rPr>
              <a:t>gouvernance</a:t>
            </a:r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rgbClr val="666633"/>
                </a:solidFill>
              </a:rPr>
              <a:t>   </a:t>
            </a:r>
            <a:r>
              <a:rPr lang="fr-FR" altLang="fr-FR" sz="1800" b="1" i="1" dirty="0" smtClean="0">
                <a:solidFill>
                  <a:schemeClr val="accent3"/>
                </a:solidFill>
              </a:rPr>
              <a:t>plan de gestion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58380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1773238"/>
            <a:ext cx="9144000" cy="5084762"/>
          </a:xfrm>
          <a:prstGeom prst="rect">
            <a:avLst/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39750" y="2636838"/>
            <a:ext cx="792163" cy="36718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1619250" y="2636838"/>
            <a:ext cx="792163" cy="36718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3779838" y="2636838"/>
            <a:ext cx="792162" cy="36718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4859338" y="2636838"/>
            <a:ext cx="792162" cy="36718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399" name="Rectangle 8"/>
          <p:cNvSpPr>
            <a:spLocks noChangeArrowheads="1"/>
          </p:cNvSpPr>
          <p:nvPr/>
        </p:nvSpPr>
        <p:spPr bwMode="auto">
          <a:xfrm>
            <a:off x="5940425" y="2636838"/>
            <a:ext cx="792163" cy="36718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 rot="-5400000">
            <a:off x="-300037" y="4821237"/>
            <a:ext cx="2465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ambria" panose="02040503050406030204" pitchFamily="18" charset="0"/>
              </a:rPr>
              <a:t>ECONOMIE</a:t>
            </a:r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 rot="-5400000">
            <a:off x="779463" y="4838700"/>
            <a:ext cx="2465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ambria" panose="02040503050406030204" pitchFamily="18" charset="0"/>
              </a:rPr>
              <a:t>URBANISME</a:t>
            </a:r>
          </a:p>
        </p:txBody>
      </p:sp>
      <p:sp>
        <p:nvSpPr>
          <p:cNvPr id="59402" name="Text Box 11"/>
          <p:cNvSpPr txBox="1">
            <a:spLocks noChangeArrowheads="1"/>
          </p:cNvSpPr>
          <p:nvPr/>
        </p:nvSpPr>
        <p:spPr bwMode="auto">
          <a:xfrm rot="-5400000">
            <a:off x="2940050" y="4838701"/>
            <a:ext cx="2465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ambria" panose="02040503050406030204" pitchFamily="18" charset="0"/>
              </a:rPr>
              <a:t>SOCIAL</a:t>
            </a:r>
          </a:p>
        </p:txBody>
      </p:sp>
      <p:sp>
        <p:nvSpPr>
          <p:cNvPr id="59403" name="Text Box 12"/>
          <p:cNvSpPr txBox="1">
            <a:spLocks noChangeArrowheads="1"/>
          </p:cNvSpPr>
          <p:nvPr/>
        </p:nvSpPr>
        <p:spPr bwMode="auto">
          <a:xfrm rot="-5400000">
            <a:off x="4019550" y="4838701"/>
            <a:ext cx="2465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ambria" panose="02040503050406030204" pitchFamily="18" charset="0"/>
              </a:rPr>
              <a:t>CULTURE</a:t>
            </a: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 rot="-5400000">
            <a:off x="5100638" y="4838700"/>
            <a:ext cx="2465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ambria" panose="02040503050406030204" pitchFamily="18" charset="0"/>
              </a:rPr>
              <a:t>TOURISME</a:t>
            </a:r>
          </a:p>
        </p:txBody>
      </p:sp>
      <p:sp>
        <p:nvSpPr>
          <p:cNvPr id="59405" name="Text Box 14"/>
          <p:cNvSpPr txBox="1">
            <a:spLocks noChangeArrowheads="1"/>
          </p:cNvSpPr>
          <p:nvPr/>
        </p:nvSpPr>
        <p:spPr bwMode="auto">
          <a:xfrm>
            <a:off x="468313" y="2060575"/>
            <a:ext cx="7704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ambria" panose="02040503050406030204" pitchFamily="18" charset="0"/>
              </a:rPr>
              <a:t>Des politiques sectorielles mais une politique patrimoniale transversale :</a:t>
            </a:r>
          </a:p>
        </p:txBody>
      </p:sp>
      <p:sp>
        <p:nvSpPr>
          <p:cNvPr id="15374" name="Text Box 21"/>
          <p:cNvSpPr txBox="1">
            <a:spLocks noChangeArrowheads="1"/>
          </p:cNvSpPr>
          <p:nvPr/>
        </p:nvSpPr>
        <p:spPr bwMode="auto">
          <a:xfrm>
            <a:off x="2465388" y="3357563"/>
            <a:ext cx="3546475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b="1" dirty="0" smtClean="0">
                <a:solidFill>
                  <a:schemeClr val="accent1">
                    <a:lumMod val="90000"/>
                  </a:schemeClr>
                </a:solidFill>
              </a:rPr>
              <a:t>PATRIMOINE MONDIAL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 rot="-5400000">
            <a:off x="3239294" y="153194"/>
            <a:ext cx="792162" cy="6769100"/>
          </a:xfrm>
          <a:prstGeom prst="rect">
            <a:avLst/>
          </a:prstGeom>
          <a:solidFill>
            <a:schemeClr val="accent1">
              <a:alpha val="38823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59408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fr-FR" altLang="fr-FR" sz="2400" b="1">
                <a:solidFill>
                  <a:srgbClr val="4D4D4D"/>
                </a:solidFill>
                <a:latin typeface="Calibri" panose="020F0502020204030204" pitchFamily="34" charset="0"/>
              </a:rPr>
              <a:t>Un Plan de gestion nécessairement partagé </a:t>
            </a:r>
            <a:r>
              <a:rPr lang="fr-FR" altLang="fr-FR" sz="2400">
                <a:solidFill>
                  <a:srgbClr val="4D4D4D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9409" name="Image 6" descr="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700338" y="2636838"/>
            <a:ext cx="792162" cy="36718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mbria" panose="02040503050406030204" pitchFamily="18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 rot="-5400000">
            <a:off x="1860550" y="4838701"/>
            <a:ext cx="2465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Cambria" panose="02040503050406030204" pitchFamily="18" charset="0"/>
              </a:rPr>
              <a:t>ESPACES PUBLICS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0" grpId="0" animBg="1"/>
      <p:bldP spid="19" grpId="0" animBg="1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G0-1_gouvernance"/>
          <p:cNvPicPr>
            <a:picLocks noChangeAspect="1" noChangeArrowheads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88" y="-1466850"/>
            <a:ext cx="9753601" cy="80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0" y="836613"/>
            <a:ext cx="87487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</a:t>
            </a:r>
            <a:endParaRPr lang="fr-FR" altLang="fr-FR" sz="1400" b="1">
              <a:solidFill>
                <a:srgbClr val="000000"/>
              </a:solidFill>
            </a:endParaRPr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3975100" y="2990850"/>
            <a:ext cx="340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</a:endParaRPr>
          </a:p>
        </p:txBody>
      </p:sp>
      <p:sp>
        <p:nvSpPr>
          <p:cNvPr id="60425" name="Rectangle 10"/>
          <p:cNvSpPr>
            <a:spLocks noChangeArrowheads="1"/>
          </p:cNvSpPr>
          <p:nvPr/>
        </p:nvSpPr>
        <p:spPr bwMode="auto">
          <a:xfrm>
            <a:off x="250825" y="1341438"/>
            <a:ext cx="6121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le plan de gestion pour le patrimoine mondial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i="1">
                <a:solidFill>
                  <a:srgbClr val="FFFFFF"/>
                </a:solidFill>
              </a:rPr>
              <a:t>Mise en œuvre et gouvernance</a:t>
            </a:r>
          </a:p>
        </p:txBody>
      </p:sp>
      <p:pic>
        <p:nvPicPr>
          <p:cNvPr id="60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684463"/>
            <a:ext cx="75660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3213100"/>
            <a:ext cx="71628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Rectangle 6"/>
          <p:cNvSpPr>
            <a:spLocks noChangeArrowheads="1"/>
          </p:cNvSpPr>
          <p:nvPr/>
        </p:nvSpPr>
        <p:spPr bwMode="auto">
          <a:xfrm>
            <a:off x="0" y="333375"/>
            <a:ext cx="6084888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b="1" i="1" dirty="0" smtClean="0">
                <a:solidFill>
                  <a:schemeClr val="bg1"/>
                </a:solidFill>
              </a:rPr>
              <a:t>   </a:t>
            </a:r>
            <a:r>
              <a:rPr lang="fr-FR" altLang="fr-FR" sz="1800" b="1" i="1" dirty="0" smtClean="0">
                <a:solidFill>
                  <a:schemeClr val="accent3"/>
                </a:solidFill>
              </a:rPr>
              <a:t>gouvernance</a:t>
            </a:r>
            <a:r>
              <a:rPr lang="fr-FR" altLang="fr-FR" sz="1800" b="1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sp>
        <p:nvSpPr>
          <p:cNvPr id="60431" name="Rectangle 8"/>
          <p:cNvSpPr>
            <a:spLocks noChangeArrowheads="1"/>
          </p:cNvSpPr>
          <p:nvPr/>
        </p:nvSpPr>
        <p:spPr bwMode="auto">
          <a:xfrm>
            <a:off x="250825" y="4017963"/>
            <a:ext cx="756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Coordination: Mission patrimoine Unesco</a:t>
            </a:r>
          </a:p>
        </p:txBody>
      </p:sp>
      <p:pic>
        <p:nvPicPr>
          <p:cNvPr id="60432" name="Picture 1" descr="Base Power point4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G0-1_gouvernance"/>
          <p:cNvPicPr>
            <a:picLocks noChangeAspect="1" noChangeArrowheads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88" y="-1466850"/>
            <a:ext cx="9753601" cy="80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61446" name="Text Box 8"/>
          <p:cNvSpPr txBox="1">
            <a:spLocks noChangeArrowheads="1"/>
          </p:cNvSpPr>
          <p:nvPr/>
        </p:nvSpPr>
        <p:spPr bwMode="auto">
          <a:xfrm>
            <a:off x="179388" y="1125538"/>
            <a:ext cx="8748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1">
                <a:solidFill>
                  <a:srgbClr val="000000"/>
                </a:solidFill>
              </a:rPr>
              <a:t>		</a:t>
            </a:r>
            <a:endParaRPr lang="fr-FR" altLang="fr-FR" sz="1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000000"/>
              </a:solidFill>
            </a:endParaRPr>
          </a:p>
        </p:txBody>
      </p:sp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0" y="836613"/>
            <a:ext cx="87487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>
                <a:solidFill>
                  <a:srgbClr val="000000"/>
                </a:solidFill>
              </a:rPr>
              <a:t> </a:t>
            </a:r>
            <a:endParaRPr lang="fr-FR" altLang="fr-FR" sz="1400" b="1">
              <a:solidFill>
                <a:srgbClr val="000000"/>
              </a:solidFill>
            </a:endParaRP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3975100" y="2990850"/>
            <a:ext cx="340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</a:endParaRPr>
          </a:p>
        </p:txBody>
      </p:sp>
      <p:sp>
        <p:nvSpPr>
          <p:cNvPr id="61449" name="Text Box 11"/>
          <p:cNvSpPr txBox="1">
            <a:spLocks noChangeArrowheads="1"/>
          </p:cNvSpPr>
          <p:nvPr/>
        </p:nvSpPr>
        <p:spPr bwMode="auto">
          <a:xfrm>
            <a:off x="250825" y="1336675"/>
            <a:ext cx="388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b="1" i="1">
                <a:solidFill>
                  <a:srgbClr val="FFFFFF"/>
                </a:solidFill>
              </a:rPr>
              <a:t>évaluation</a:t>
            </a: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250825" y="3357563"/>
            <a:ext cx="61214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 i="1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i="1">
                <a:solidFill>
                  <a:srgbClr val="FFFFFF"/>
                </a:solidFill>
              </a:rPr>
              <a:t>Un rapport d’évaluation sera établi tous les cinq 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i="1">
                <a:solidFill>
                  <a:srgbClr val="FFFFFF"/>
                </a:solidFill>
              </a:rPr>
              <a:t>Toutes les fiches actions prévoient des critères d’évaluation</a:t>
            </a:r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28575" y="333375"/>
            <a:ext cx="612775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rgbClr val="666633"/>
                </a:solidFill>
              </a:rPr>
              <a:t>   </a:t>
            </a:r>
            <a:r>
              <a:rPr lang="fr-FR" altLang="fr-FR" sz="1800" b="1" i="1" dirty="0" smtClean="0">
                <a:solidFill>
                  <a:schemeClr val="accent3"/>
                </a:solidFill>
              </a:rPr>
              <a:t>plan de gestion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61454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E0_Boegl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434975"/>
            <a:ext cx="9336088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71438" y="742950"/>
            <a:ext cx="87487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 b="1" i="1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i="1"/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1600" i="1"/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0" y="439738"/>
            <a:ext cx="608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chemeClr val="bg1"/>
                </a:solidFill>
              </a:rPr>
              <a:t> </a:t>
            </a:r>
            <a:endParaRPr lang="fr-FR" altLang="fr-FR" sz="1800" b="1" i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62472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11"/>
          <p:cNvPicPr>
            <a:picLocks noChangeAspect="1" noChangeArrowheads="1"/>
          </p:cNvPicPr>
          <p:nvPr/>
        </p:nvPicPr>
        <p:blipFill>
          <a:blip r:embed="rId2" cstate="screen">
            <a:lum bright="-6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1338" y="836613"/>
            <a:ext cx="9686926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Image 6" descr="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8877300" y="64277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i="1">
              <a:solidFill>
                <a:srgbClr val="FFFFFF"/>
              </a:solidFill>
            </a:endParaRPr>
          </a:p>
        </p:txBody>
      </p:sp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0" y="439738"/>
            <a:ext cx="608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>
                <a:solidFill>
                  <a:srgbClr val="FFFFFF"/>
                </a:solidFill>
              </a:rPr>
              <a:t> la zone tampon</a:t>
            </a:r>
            <a:endParaRPr lang="fr-FR" altLang="fr-FR" sz="1800" b="1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6" descr="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914400" y="1371600"/>
            <a:ext cx="77628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2400" b="1">
                <a:solidFill>
                  <a:srgbClr val="97BD25"/>
                </a:solidFill>
                <a:latin typeface="Lucida Grande" charset="0"/>
                <a:ea typeface="Geneva" charset="-128"/>
              </a:rPr>
              <a:t>Titre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2000">
              <a:latin typeface="Lucida Grande" charset="0"/>
              <a:ea typeface="Geneva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A2B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pic>
        <p:nvPicPr>
          <p:cNvPr id="11269" name="Picture 7" descr="Strasbourg - Grande Ãle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39775"/>
          </a:xfrm>
          <a:prstGeom prst="rect">
            <a:avLst/>
          </a:prstGeom>
          <a:solidFill>
            <a:srgbClr val="66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8877300" y="645318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rgbClr val="FFFFFF"/>
              </a:solidFill>
            </a:endParaRPr>
          </a:p>
        </p:txBody>
      </p:sp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34925" y="333375"/>
            <a:ext cx="5113338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 i="1" dirty="0" smtClean="0">
                <a:solidFill>
                  <a:schemeClr val="accent3"/>
                </a:solidFill>
              </a:rPr>
              <a:t>   présentation du bien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39775"/>
            <a:ext cx="9144000" cy="96838"/>
          </a:xfrm>
          <a:prstGeom prst="rect">
            <a:avLst/>
          </a:prstGeom>
          <a:solidFill>
            <a:srgbClr val="66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fr-FR">
              <a:solidFill>
                <a:srgbClr val="336600"/>
              </a:solidFill>
              <a:ea typeface="Geneva" charset="-128"/>
            </a:endParaRPr>
          </a:p>
        </p:txBody>
      </p:sp>
      <p:pic>
        <p:nvPicPr>
          <p:cNvPr id="12295" name="Picture 11" descr="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" descr="Base Power point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225425"/>
            <a:ext cx="199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4" descr="présentation 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7488" y="2492375"/>
            <a:ext cx="4746625" cy="3727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« </a:t>
            </a:r>
            <a:r>
              <a:rPr lang="en-US" altLang="fr-FR" sz="1800" smtClean="0">
                <a:latin typeface="Cambria" panose="02040503050406030204" pitchFamily="18" charset="0"/>
              </a:rPr>
              <a:t>À</a:t>
            </a:r>
            <a:r>
              <a:rPr lang="fr-FR" altLang="fr-FR" sz="1800" smtClean="0">
                <a:latin typeface="Cambria" panose="02040503050406030204" pitchFamily="18" charset="0"/>
              </a:rPr>
              <a:t> tous les stades de sa construction, du Pilier du Jugement Dernier, vers 1230, à l’achèvement de la flèche nord en 1439, la</a:t>
            </a:r>
            <a:r>
              <a:rPr lang="fr-FR" altLang="fr-FR" sz="1800" b="1" smtClean="0">
                <a:latin typeface="Cambria" panose="02040503050406030204" pitchFamily="18" charset="0"/>
              </a:rPr>
              <a:t> cathédrale gothique </a:t>
            </a:r>
            <a:r>
              <a:rPr lang="fr-FR" altLang="fr-FR" sz="1800" smtClean="0">
                <a:latin typeface="Cambria" panose="02040503050406030204" pitchFamily="18" charset="0"/>
              </a:rPr>
              <a:t>de Strasbourg est</a:t>
            </a:r>
            <a:r>
              <a:rPr lang="fr-FR" altLang="fr-FR" sz="1800" b="1" smtClean="0">
                <a:latin typeface="Cambria" panose="02040503050406030204" pitchFamily="18" charset="0"/>
              </a:rPr>
              <a:t> </a:t>
            </a:r>
            <a:r>
              <a:rPr lang="fr-FR" altLang="fr-FR" sz="1800" smtClean="0">
                <a:latin typeface="Cambria" panose="02040503050406030204" pitchFamily="18" charset="0"/>
              </a:rPr>
              <a:t>une </a:t>
            </a:r>
            <a:r>
              <a:rPr lang="fr-FR" altLang="fr-FR" sz="1800" b="1" smtClean="0">
                <a:latin typeface="Cambria" panose="02040503050406030204" pitchFamily="18" charset="0"/>
              </a:rPr>
              <a:t>réalisation artistique unique</a:t>
            </a:r>
            <a:r>
              <a:rPr lang="fr-FR" altLang="fr-FR" sz="1800" smtClean="0">
                <a:latin typeface="Cambria" panose="02040503050406030204" pitchFamily="18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</a:t>
            </a:r>
            <a:r>
              <a:rPr lang="fr-FR" altLang="fr-FR" sz="1800" b="1" smtClean="0">
                <a:latin typeface="Cambria" panose="02040503050406030204" pitchFamily="18" charset="0"/>
              </a:rPr>
              <a:t>La flèche </a:t>
            </a:r>
            <a:r>
              <a:rPr lang="fr-FR" altLang="fr-FR" sz="1800" smtClean="0">
                <a:latin typeface="Cambria" panose="02040503050406030204" pitchFamily="18" charset="0"/>
              </a:rPr>
              <a:t>elle-même, avec sa structure arachnéenne en grès rose culminant à 142 m, constitue une</a:t>
            </a:r>
            <a:r>
              <a:rPr lang="fr-FR" altLang="fr-FR" sz="1800" b="1" smtClean="0">
                <a:latin typeface="Cambria" panose="02040503050406030204" pitchFamily="18" charset="0"/>
              </a:rPr>
              <a:t> prouesse technique inégalée jusqu’au 19</a:t>
            </a:r>
            <a:r>
              <a:rPr lang="fr-FR" altLang="fr-FR" sz="1800" b="1" baseline="30000" smtClean="0">
                <a:latin typeface="Cambria" panose="02040503050406030204" pitchFamily="18" charset="0"/>
              </a:rPr>
              <a:t>e</a:t>
            </a:r>
            <a:r>
              <a:rPr lang="fr-FR" altLang="fr-FR" sz="1800" b="1" smtClean="0">
                <a:latin typeface="Cambria" panose="02040503050406030204" pitchFamily="18" charset="0"/>
              </a:rPr>
              <a:t> siècle</a:t>
            </a:r>
            <a:r>
              <a:rPr lang="fr-FR" altLang="fr-FR" sz="1800" smtClean="0">
                <a:latin typeface="Cambria" panose="02040503050406030204" pitchFamily="18" charset="0"/>
              </a:rPr>
              <a:t>. »</a:t>
            </a:r>
          </a:p>
          <a:p>
            <a:pPr eaLnBrk="1" hangingPunct="1">
              <a:buFontTx/>
              <a:buNone/>
            </a:pPr>
            <a:endParaRPr lang="fr-FR" altLang="fr-FR" sz="1800" smtClean="0">
              <a:latin typeface="Cambria" panose="02040503050406030204" pitchFamily="18" charset="0"/>
            </a:endParaRPr>
          </a:p>
          <a:p>
            <a:pPr algn="r" eaLnBrk="1" hangingPunct="1"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(DVUE, 2011)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76225" y="1246188"/>
            <a:ext cx="46878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Cambria" panose="02040503050406030204" pitchFamily="18" charset="0"/>
                <a:ea typeface="Geneva" charset="-128"/>
              </a:rPr>
              <a:t>Critère i : « Représenter une réalisation artistique unique, un chef d’œuvre de l’esprit créateur de l’homme. »</a:t>
            </a:r>
          </a:p>
        </p:txBody>
      </p:sp>
      <p:pic>
        <p:nvPicPr>
          <p:cNvPr id="13317" name="Image 6" descr="Cathédrale_AP18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888" y="954088"/>
            <a:ext cx="39624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22"/>
          <p:cNvSpPr>
            <a:spLocks noChangeArrowheads="1"/>
          </p:cNvSpPr>
          <p:nvPr/>
        </p:nvSpPr>
        <p:spPr bwMode="auto">
          <a:xfrm>
            <a:off x="217488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tx2"/>
                </a:solidFill>
                <a:latin typeface="Cambria" panose="02040503050406030204" pitchFamily="18" charset="0"/>
                <a:ea typeface="Geneva" charset="-128"/>
              </a:rPr>
              <a:t>« Grande-Île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4" descr="présentation 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7175" y="2492375"/>
            <a:ext cx="4752975" cy="3960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« </a:t>
            </a:r>
            <a:r>
              <a:rPr lang="fr-FR" altLang="fr-FR" sz="1800" b="1" smtClean="0">
                <a:latin typeface="Cambria" panose="02040503050406030204" pitchFamily="18" charset="0"/>
              </a:rPr>
              <a:t>La cathédrale </a:t>
            </a:r>
            <a:r>
              <a:rPr lang="fr-FR" altLang="fr-FR" sz="1800" smtClean="0">
                <a:latin typeface="Cambria" panose="02040503050406030204" pitchFamily="18" charset="0"/>
              </a:rPr>
              <a:t>de Strasbourg a été le</a:t>
            </a:r>
            <a:r>
              <a:rPr lang="fr-FR" altLang="fr-FR" sz="1800" b="1" smtClean="0">
                <a:latin typeface="Cambria" panose="02040503050406030204" pitchFamily="18" charset="0"/>
              </a:rPr>
              <a:t> vecteur de l’art gothique en direction de l’Est</a:t>
            </a:r>
            <a:r>
              <a:rPr lang="fr-FR" altLang="fr-FR" sz="1800" smtClean="0">
                <a:latin typeface="Cambria" panose="02040503050406030204" pitchFamily="18" charset="0"/>
              </a:rPr>
              <a:t>. L’influence considérable qu’a exercé ce modèle sur la statuaire des pays germaniques a pu être définie selon trois phases successives : influence du Pilier du Jugement Dernier, influence de Jubé, influence des portails de la façade.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</a:t>
            </a:r>
            <a:r>
              <a:rPr lang="fr-FR" altLang="fr-FR" sz="1800" b="1" smtClean="0">
                <a:latin typeface="Cambria" panose="02040503050406030204" pitchFamily="18" charset="0"/>
              </a:rPr>
              <a:t>Mais il ne faut pas oublier que pour Goethe, Notre-Dame de Strasbourg fut la cathédrale gothique par excellence: grâce à lui, elle redevint exemplaire au 19</a:t>
            </a:r>
            <a:r>
              <a:rPr lang="fr-FR" altLang="fr-FR" sz="1800" b="1" baseline="30000" smtClean="0">
                <a:latin typeface="Cambria" panose="02040503050406030204" pitchFamily="18" charset="0"/>
              </a:rPr>
              <a:t>e</a:t>
            </a:r>
            <a:r>
              <a:rPr lang="fr-FR" altLang="fr-FR" sz="1800" b="1" smtClean="0">
                <a:latin typeface="Cambria" panose="02040503050406030204" pitchFamily="18" charset="0"/>
              </a:rPr>
              <a:t> siècle</a:t>
            </a:r>
            <a:r>
              <a:rPr lang="fr-FR" altLang="fr-FR" sz="1800" smtClean="0">
                <a:latin typeface="Cambria" panose="02040503050406030204" pitchFamily="18" charset="0"/>
              </a:rPr>
              <a:t>, suscitant les folles surenchères néo-gothiques de la flèche d’Ulm ou de la façade de Cologne. 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800" smtClean="0">
              <a:latin typeface="Cambria" panose="02040503050406030204" pitchFamily="18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fr-FR" altLang="fr-FR" sz="1800" smtClean="0">
                <a:latin typeface="Cambria" panose="02040503050406030204" pitchFamily="18" charset="0"/>
              </a:rPr>
              <a:t>	(DVUE, 2011)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800" smtClean="0">
              <a:latin typeface="Cambria" panose="02040503050406030204" pitchFamily="18" charset="0"/>
            </a:endParaRPr>
          </a:p>
        </p:txBody>
      </p:sp>
      <p:pic>
        <p:nvPicPr>
          <p:cNvPr id="14340" name="Image 5" descr="pilli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944563"/>
            <a:ext cx="3336925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51275" y="1196975"/>
            <a:ext cx="5041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i="1">
                <a:latin typeface="Cambria" panose="02040503050406030204" pitchFamily="18" charset="0"/>
                <a:ea typeface="Geneva" charset="-128"/>
              </a:rPr>
              <a:t>Critère ii : « Avoir exercé une influence considérable pendant une période donnée ou dans une aire culturelle déterminée, sur le développement de l’architecture, des arts monumentaux ou de l’organisation de l’espace. »</a:t>
            </a:r>
          </a:p>
        </p:txBody>
      </p:sp>
      <p:sp>
        <p:nvSpPr>
          <p:cNvPr id="14342" name="Rectangle 22"/>
          <p:cNvSpPr>
            <a:spLocks noChangeArrowheads="1"/>
          </p:cNvSpPr>
          <p:nvPr/>
        </p:nvSpPr>
        <p:spPr bwMode="auto">
          <a:xfrm>
            <a:off x="217488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tx2"/>
                </a:solidFill>
                <a:latin typeface="Cambria" panose="02040503050406030204" pitchFamily="18" charset="0"/>
                <a:ea typeface="Geneva" charset="-128"/>
              </a:rPr>
              <a:t> « Grande-Île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1060</Words>
  <Application>Microsoft Office PowerPoint</Application>
  <PresentationFormat>On-screen Show (4:3)</PresentationFormat>
  <Paragraphs>292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Cambria</vt:lpstr>
      <vt:lpstr>Arial</vt:lpstr>
      <vt:lpstr>Geneva</vt:lpstr>
      <vt:lpstr>Lucida Grande</vt:lpstr>
      <vt:lpstr>Wingdings</vt:lpstr>
      <vt:lpstr>MS PGothic</vt:lpstr>
      <vt:lpstr>Helvetica Light</vt:lpstr>
      <vt:lpstr>Times New Roman</vt:lpstr>
      <vt:lpstr>Calibri</vt:lpstr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EBERHARDT Sophie</dc:creator>
  <cp:lastModifiedBy>Robert Philippart</cp:lastModifiedBy>
  <cp:revision>173</cp:revision>
  <dcterms:created xsi:type="dcterms:W3CDTF">2012-09-17T14:24:32Z</dcterms:created>
  <dcterms:modified xsi:type="dcterms:W3CDTF">2018-09-27T10:28:45Z</dcterms:modified>
</cp:coreProperties>
</file>